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5" r:id="rId10"/>
    <p:sldId id="266" r:id="rId11"/>
    <p:sldId id="275" r:id="rId12"/>
    <p:sldId id="276" r:id="rId13"/>
    <p:sldId id="277" r:id="rId14"/>
    <p:sldId id="278" r:id="rId15"/>
    <p:sldId id="270" r:id="rId16"/>
    <p:sldId id="271" r:id="rId17"/>
    <p:sldId id="269" r:id="rId18"/>
    <p:sldId id="273" r:id="rId19"/>
    <p:sldId id="284" r:id="rId20"/>
    <p:sldId id="263" r:id="rId21"/>
    <p:sldId id="264" r:id="rId22"/>
    <p:sldId id="272" r:id="rId23"/>
    <p:sldId id="281" r:id="rId24"/>
    <p:sldId id="280" r:id="rId25"/>
    <p:sldId id="279" r:id="rId26"/>
    <p:sldId id="283" r:id="rId27"/>
    <p:sldId id="282" r:id="rId2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499"/>
    <a:srgbClr val="FF71BE"/>
    <a:srgbClr val="0F1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7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93DD7-CA91-664E-B83A-08FB980CF888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B4DD20-450C-E142-BFD7-E5F508DD7958}">
      <dgm:prSet phldrT="[Testo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smtClean="0"/>
            <a:t>Charged tracks</a:t>
          </a:r>
          <a:endParaRPr lang="en-US" sz="1200" dirty="0"/>
        </a:p>
      </dgm:t>
    </dgm:pt>
    <dgm:pt modelId="{36C4F192-7E2B-B545-A5E3-827C9BAE0F57}" type="parTrans" cxnId="{63DE0DD0-6202-4840-9714-7B17CC8038A6}">
      <dgm:prSet/>
      <dgm:spPr/>
      <dgm:t>
        <a:bodyPr/>
        <a:lstStyle/>
        <a:p>
          <a:endParaRPr lang="en-US"/>
        </a:p>
      </dgm:t>
    </dgm:pt>
    <dgm:pt modelId="{1A16DA4A-83D3-D947-968B-F04DD1613D96}" type="sibTrans" cxnId="{63DE0DD0-6202-4840-9714-7B17CC8038A6}">
      <dgm:prSet/>
      <dgm:spPr/>
      <dgm:t>
        <a:bodyPr/>
        <a:lstStyle/>
        <a:p>
          <a:endParaRPr lang="en-US"/>
        </a:p>
      </dgm:t>
    </dgm:pt>
    <dgm:pt modelId="{BE3C3F7E-3ACD-E242-BCF9-8457639130B4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 smtClean="0"/>
            <a:t>Average background subtraction</a:t>
          </a:r>
          <a:endParaRPr lang="en-US" sz="1400" dirty="0"/>
        </a:p>
      </dgm:t>
    </dgm:pt>
    <dgm:pt modelId="{82F40287-0A2C-124B-9394-34BF497CCD26}" type="parTrans" cxnId="{9F87359F-1342-D34E-A5D6-5F70310B6737}">
      <dgm:prSet/>
      <dgm:spPr/>
      <dgm:t>
        <a:bodyPr/>
        <a:lstStyle/>
        <a:p>
          <a:endParaRPr lang="en-US"/>
        </a:p>
      </dgm:t>
    </dgm:pt>
    <dgm:pt modelId="{AF60FBD6-76D2-9346-8BD1-650F7FCC70B8}" type="sibTrans" cxnId="{9F87359F-1342-D34E-A5D6-5F70310B6737}">
      <dgm:prSet/>
      <dgm:spPr/>
      <dgm:t>
        <a:bodyPr/>
        <a:lstStyle/>
        <a:p>
          <a:endParaRPr lang="en-US"/>
        </a:p>
      </dgm:t>
    </dgm:pt>
    <dgm:pt modelId="{2E9CF9FE-DDDF-0C4A-BFC6-D0FEE2D0F868}">
      <dgm:prSet phldrT="[Testo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smtClean="0"/>
            <a:t>Corrected </a:t>
          </a:r>
          <a:r>
            <a:rPr lang="en-US" sz="1200" dirty="0" err="1" smtClean="0"/>
            <a:t>EMCal</a:t>
          </a:r>
          <a:r>
            <a:rPr lang="en-US" sz="1200" dirty="0" smtClean="0"/>
            <a:t> clusters</a:t>
          </a:r>
          <a:endParaRPr lang="en-US" sz="1200" dirty="0"/>
        </a:p>
      </dgm:t>
    </dgm:pt>
    <dgm:pt modelId="{4F99310A-65D9-D540-8472-E1D2DD817B5B}" type="sibTrans" cxnId="{787F9EEC-CC50-5C4A-9A9C-2B0678F4C97A}">
      <dgm:prSet/>
      <dgm:spPr/>
      <dgm:t>
        <a:bodyPr/>
        <a:lstStyle/>
        <a:p>
          <a:endParaRPr lang="en-US"/>
        </a:p>
      </dgm:t>
    </dgm:pt>
    <dgm:pt modelId="{732C4E6E-DC7B-DB46-A22C-D07E364C7590}" type="parTrans" cxnId="{787F9EEC-CC50-5C4A-9A9C-2B0678F4C97A}">
      <dgm:prSet/>
      <dgm:spPr/>
      <dgm:t>
        <a:bodyPr/>
        <a:lstStyle/>
        <a:p>
          <a:endParaRPr lang="en-US"/>
        </a:p>
      </dgm:t>
    </dgm:pt>
    <dgm:pt modelId="{F2068DCA-90CC-3249-BE70-C739E471CA60}" type="pres">
      <dgm:prSet presAssocID="{55E93DD7-CA91-664E-B83A-08FB980CF88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B90386-7039-B744-9D84-CA850123259A}" type="pres">
      <dgm:prSet presAssocID="{55E93DD7-CA91-664E-B83A-08FB980CF888}" presName="ellipse" presStyleLbl="trBgShp" presStyleIdx="0" presStyleCnt="1"/>
      <dgm:spPr/>
    </dgm:pt>
    <dgm:pt modelId="{F65CD9FC-1461-054F-8461-5B41026D0080}" type="pres">
      <dgm:prSet presAssocID="{55E93DD7-CA91-664E-B83A-08FB980CF888}" presName="arrow1" presStyleLbl="fgShp" presStyleIdx="0" presStyleCnt="1"/>
      <dgm:spPr/>
    </dgm:pt>
    <dgm:pt modelId="{844D8AAE-8D44-414D-8F2D-C8EBE496B6DA}" type="pres">
      <dgm:prSet presAssocID="{55E93DD7-CA91-664E-B83A-08FB980CF888}" presName="rectangle" presStyleLbl="revTx" presStyleIdx="0" presStyleCnt="1" custScaleX="104022" custScaleY="91470" custLinFactNeighborX="-470" custLinFactNeighborY="321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9279BC-C739-8543-AEF6-BF5FC42BC87E}" type="pres">
      <dgm:prSet presAssocID="{B2B4DD20-450C-E142-BFD7-E5F508DD7958}" presName="item1" presStyleLbl="node1" presStyleIdx="0" presStyleCnt="2" custLinFactNeighborX="-51493" custLinFactNeighborY="-934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271AD4-B6C2-7141-BB66-8168CC9D648A}" type="pres">
      <dgm:prSet presAssocID="{BE3C3F7E-3ACD-E242-BCF9-8457639130B4}" presName="item2" presStyleLbl="node1" presStyleIdx="1" presStyleCnt="2" custScaleX="122723" custScaleY="108180" custLinFactX="21618" custLinFactNeighborX="100000" custLinFactNeighborY="-61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C4D1C-B571-C747-877C-41E8A9C64E26}" type="pres">
      <dgm:prSet presAssocID="{55E93DD7-CA91-664E-B83A-08FB980CF888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508FEEC1-ED12-DA48-9429-A154FD8EE361}" type="presOf" srcId="{BE3C3F7E-3ACD-E242-BCF9-8457639130B4}" destId="{844D8AAE-8D44-414D-8F2D-C8EBE496B6DA}" srcOrd="0" destOrd="0" presId="urn:microsoft.com/office/officeart/2005/8/layout/funnel1"/>
    <dgm:cxn modelId="{787F9EEC-CC50-5C4A-9A9C-2B0678F4C97A}" srcId="{55E93DD7-CA91-664E-B83A-08FB980CF888}" destId="{2E9CF9FE-DDDF-0C4A-BFC6-D0FEE2D0F868}" srcOrd="0" destOrd="0" parTransId="{732C4E6E-DC7B-DB46-A22C-D07E364C7590}" sibTransId="{4F99310A-65D9-D540-8472-E1D2DD817B5B}"/>
    <dgm:cxn modelId="{BD5D9496-0FEC-5748-8C8E-BF34A6BACE6D}" type="presOf" srcId="{55E93DD7-CA91-664E-B83A-08FB980CF888}" destId="{F2068DCA-90CC-3249-BE70-C739E471CA60}" srcOrd="0" destOrd="0" presId="urn:microsoft.com/office/officeart/2005/8/layout/funnel1"/>
    <dgm:cxn modelId="{9F87359F-1342-D34E-A5D6-5F70310B6737}" srcId="{55E93DD7-CA91-664E-B83A-08FB980CF888}" destId="{BE3C3F7E-3ACD-E242-BCF9-8457639130B4}" srcOrd="2" destOrd="0" parTransId="{82F40287-0A2C-124B-9394-34BF497CCD26}" sibTransId="{AF60FBD6-76D2-9346-8BD1-650F7FCC70B8}"/>
    <dgm:cxn modelId="{D2C2EB1A-2162-F644-9FF4-CB70B3BDAB58}" type="presOf" srcId="{2E9CF9FE-DDDF-0C4A-BFC6-D0FEE2D0F868}" destId="{CB271AD4-B6C2-7141-BB66-8168CC9D648A}" srcOrd="0" destOrd="0" presId="urn:microsoft.com/office/officeart/2005/8/layout/funnel1"/>
    <dgm:cxn modelId="{63DE0DD0-6202-4840-9714-7B17CC8038A6}" srcId="{55E93DD7-CA91-664E-B83A-08FB980CF888}" destId="{B2B4DD20-450C-E142-BFD7-E5F508DD7958}" srcOrd="1" destOrd="0" parTransId="{36C4F192-7E2B-B545-A5E3-827C9BAE0F57}" sibTransId="{1A16DA4A-83D3-D947-968B-F04DD1613D96}"/>
    <dgm:cxn modelId="{8296DB82-8A6A-A045-BA26-C7A700B8E377}" type="presOf" srcId="{B2B4DD20-450C-E142-BFD7-E5F508DD7958}" destId="{CA9279BC-C739-8543-AEF6-BF5FC42BC87E}" srcOrd="0" destOrd="0" presId="urn:microsoft.com/office/officeart/2005/8/layout/funnel1"/>
    <dgm:cxn modelId="{21287D99-B671-EC40-A11C-6EE7D6DCB85D}" type="presParOf" srcId="{F2068DCA-90CC-3249-BE70-C739E471CA60}" destId="{FCB90386-7039-B744-9D84-CA850123259A}" srcOrd="0" destOrd="0" presId="urn:microsoft.com/office/officeart/2005/8/layout/funnel1"/>
    <dgm:cxn modelId="{B727B838-42CA-AE40-B143-6B669074FC29}" type="presParOf" srcId="{F2068DCA-90CC-3249-BE70-C739E471CA60}" destId="{F65CD9FC-1461-054F-8461-5B41026D0080}" srcOrd="1" destOrd="0" presId="urn:microsoft.com/office/officeart/2005/8/layout/funnel1"/>
    <dgm:cxn modelId="{4D3AD0A3-0627-AD4D-A0C7-634605AC5941}" type="presParOf" srcId="{F2068DCA-90CC-3249-BE70-C739E471CA60}" destId="{844D8AAE-8D44-414D-8F2D-C8EBE496B6DA}" srcOrd="2" destOrd="0" presId="urn:microsoft.com/office/officeart/2005/8/layout/funnel1"/>
    <dgm:cxn modelId="{5825835B-F1E2-7E48-A4BD-D9E53FBBDB93}" type="presParOf" srcId="{F2068DCA-90CC-3249-BE70-C739E471CA60}" destId="{CA9279BC-C739-8543-AEF6-BF5FC42BC87E}" srcOrd="3" destOrd="0" presId="urn:microsoft.com/office/officeart/2005/8/layout/funnel1"/>
    <dgm:cxn modelId="{591B6D27-9479-834D-B8D8-42BDF8E90D09}" type="presParOf" srcId="{F2068DCA-90CC-3249-BE70-C739E471CA60}" destId="{CB271AD4-B6C2-7141-BB66-8168CC9D648A}" srcOrd="4" destOrd="0" presId="urn:microsoft.com/office/officeart/2005/8/layout/funnel1"/>
    <dgm:cxn modelId="{F36D88C8-A067-BC41-9600-673A5BCED608}" type="presParOf" srcId="{F2068DCA-90CC-3249-BE70-C739E471CA60}" destId="{868C4D1C-B571-C747-877C-41E8A9C64E26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90386-7039-B744-9D84-CA850123259A}">
      <dsp:nvSpPr>
        <dsp:cNvPr id="0" name=""/>
        <dsp:cNvSpPr/>
      </dsp:nvSpPr>
      <dsp:spPr>
        <a:xfrm>
          <a:off x="691830" y="240940"/>
          <a:ext cx="2528218" cy="87801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CD9FC-1461-054F-8461-5B41026D0080}">
      <dsp:nvSpPr>
        <dsp:cNvPr id="0" name=""/>
        <dsp:cNvSpPr/>
      </dsp:nvSpPr>
      <dsp:spPr>
        <a:xfrm>
          <a:off x="1714877" y="2390906"/>
          <a:ext cx="489964" cy="313577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44D8AAE-8D44-414D-8F2D-C8EBE496B6DA}">
      <dsp:nvSpPr>
        <dsp:cNvPr id="0" name=""/>
        <dsp:cNvSpPr/>
      </dsp:nvSpPr>
      <dsp:spPr>
        <a:xfrm>
          <a:off x="725594" y="2799993"/>
          <a:ext cx="2446422" cy="537805"/>
        </a:xfrm>
        <a:prstGeom prst="rect">
          <a:avLst/>
        </a:prstGeom>
        <a:solidFill>
          <a:schemeClr val="lt1"/>
        </a:solidFill>
        <a:ln w="2642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Average background subtraction</a:t>
          </a:r>
          <a:endParaRPr lang="en-US" sz="1400" kern="1200" dirty="0"/>
        </a:p>
      </dsp:txBody>
      <dsp:txXfrm>
        <a:off x="725594" y="2799993"/>
        <a:ext cx="2446422" cy="537805"/>
      </dsp:txXfrm>
    </dsp:sp>
    <dsp:sp modelId="{CA9279BC-C739-8543-AEF6-BF5FC42BC87E}">
      <dsp:nvSpPr>
        <dsp:cNvPr id="0" name=""/>
        <dsp:cNvSpPr/>
      </dsp:nvSpPr>
      <dsp:spPr>
        <a:xfrm>
          <a:off x="1156868" y="362563"/>
          <a:ext cx="881936" cy="881936"/>
        </a:xfrm>
        <a:prstGeom prst="ellipse">
          <a:avLst/>
        </a:prstGeom>
        <a:gradFill rotWithShape="1">
          <a:gsLst>
            <a:gs pos="0">
              <a:schemeClr val="dk1">
                <a:shade val="70000"/>
                <a:satMod val="150000"/>
              </a:schemeClr>
            </a:gs>
            <a:gs pos="34000">
              <a:schemeClr val="dk1">
                <a:shade val="70000"/>
                <a:satMod val="140000"/>
              </a:schemeClr>
            </a:gs>
            <a:gs pos="70000">
              <a:schemeClr val="dk1">
                <a:tint val="100000"/>
                <a:shade val="90000"/>
                <a:satMod val="140000"/>
              </a:schemeClr>
            </a:gs>
            <a:gs pos="100000">
              <a:schemeClr val="dk1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dk1">
              <a:shade val="30000"/>
              <a:satMod val="130000"/>
            </a:schemeClr>
          </a:contourClr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Charged tracks</a:t>
          </a:r>
          <a:endParaRPr lang="en-US" sz="1200" kern="1200" dirty="0"/>
        </a:p>
      </dsp:txBody>
      <dsp:txXfrm>
        <a:off x="1286025" y="491720"/>
        <a:ext cx="623622" cy="623622"/>
      </dsp:txXfrm>
    </dsp:sp>
    <dsp:sp modelId="{CB271AD4-B6C2-7141-BB66-8168CC9D648A}">
      <dsp:nvSpPr>
        <dsp:cNvPr id="0" name=""/>
        <dsp:cNvSpPr/>
      </dsp:nvSpPr>
      <dsp:spPr>
        <a:xfrm>
          <a:off x="1952322" y="434413"/>
          <a:ext cx="1082339" cy="954079"/>
        </a:xfrm>
        <a:prstGeom prst="ellipse">
          <a:avLst/>
        </a:prstGeom>
        <a:gradFill rotWithShape="1">
          <a:gsLst>
            <a:gs pos="0">
              <a:schemeClr val="accent3">
                <a:shade val="70000"/>
                <a:satMod val="150000"/>
              </a:schemeClr>
            </a:gs>
            <a:gs pos="34000">
              <a:schemeClr val="accent3">
                <a:shade val="70000"/>
                <a:satMod val="140000"/>
              </a:schemeClr>
            </a:gs>
            <a:gs pos="70000">
              <a:schemeClr val="accent3">
                <a:tint val="100000"/>
                <a:shade val="90000"/>
                <a:satMod val="140000"/>
              </a:schemeClr>
            </a:gs>
            <a:gs pos="100000">
              <a:schemeClr val="accent3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3">
              <a:shade val="30000"/>
              <a:satMod val="130000"/>
            </a:schemeClr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Corrected </a:t>
          </a:r>
          <a:r>
            <a:rPr lang="en-US" sz="1200" kern="1200" dirty="0" err="1" smtClean="0"/>
            <a:t>EMCal</a:t>
          </a:r>
          <a:r>
            <a:rPr lang="en-US" sz="1200" kern="1200" dirty="0" smtClean="0"/>
            <a:t> clusters</a:t>
          </a:r>
          <a:endParaRPr lang="en-US" sz="1200" kern="1200" dirty="0"/>
        </a:p>
      </dsp:txBody>
      <dsp:txXfrm>
        <a:off x="2110827" y="574135"/>
        <a:ext cx="765329" cy="674635"/>
      </dsp:txXfrm>
    </dsp:sp>
    <dsp:sp modelId="{868C4D1C-B571-C747-877C-41E8A9C64E26}">
      <dsp:nvSpPr>
        <dsp:cNvPr id="0" name=""/>
        <dsp:cNvSpPr/>
      </dsp:nvSpPr>
      <dsp:spPr>
        <a:xfrm>
          <a:off x="587957" y="133148"/>
          <a:ext cx="2743803" cy="219504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FCA82-B1AD-4B48-AC19-1BD96C2297F7}" type="datetimeFigureOut">
              <a:rPr lang="it-IT" smtClean="0"/>
              <a:t>5/19/14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68309-A0EE-8846-8A4B-CCF1BAF8A742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837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36EF1-983F-4D46-8FF1-2D79E7911E28}" type="datetimeFigureOut">
              <a:rPr lang="it-IT" smtClean="0"/>
              <a:t>5/19/14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BDA67-C81D-3641-80C0-CC58EF5AAA93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784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4800" cap="none" baseline="0"/>
            </a:lvl1pPr>
          </a:lstStyle>
          <a:p>
            <a:r>
              <a:rPr lang="en-US" dirty="0" smtClean="0"/>
              <a:t>Fare </a:t>
            </a:r>
            <a:r>
              <a:rPr lang="en-US" dirty="0" err="1" smtClean="0"/>
              <a:t>clic</a:t>
            </a:r>
            <a:r>
              <a:rPr lang="en-US" dirty="0" smtClean="0"/>
              <a:t> per </a:t>
            </a:r>
            <a:r>
              <a:rPr lang="en-US" dirty="0" err="1" smtClean="0"/>
              <a:t>modificare</a:t>
            </a:r>
            <a:r>
              <a:rPr lang="en-US" dirty="0" smtClean="0"/>
              <a:t>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95521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67579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Fare clic per modificare stile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684"/>
            <a:ext cx="8229600" cy="614956"/>
          </a:xfrm>
        </p:spPr>
        <p:txBody>
          <a:bodyPr/>
          <a:lstStyle/>
          <a:p>
            <a:r>
              <a:rPr lang="en-US" dirty="0" smtClean="0"/>
              <a:t>Fare </a:t>
            </a:r>
            <a:r>
              <a:rPr lang="en-US" dirty="0" err="1" smtClean="0"/>
              <a:t>clic</a:t>
            </a:r>
            <a:r>
              <a:rPr lang="en-US" dirty="0" smtClean="0"/>
              <a:t> per </a:t>
            </a:r>
            <a:r>
              <a:rPr lang="en-US" dirty="0" err="1" smtClean="0"/>
              <a:t>modificare</a:t>
            </a:r>
            <a:r>
              <a:rPr lang="en-US" dirty="0" smtClean="0"/>
              <a:t>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71760"/>
            <a:ext cx="8125326" cy="329184"/>
          </a:xfrm>
        </p:spPr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71760"/>
            <a:ext cx="962526" cy="329184"/>
          </a:xfrm>
        </p:spPr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  <p:pic>
        <p:nvPicPr>
          <p:cNvPr id="7" name="Immagine 6" descr="ALIC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" y="31656"/>
            <a:ext cx="270594" cy="365760"/>
          </a:xfrm>
          <a:prstGeom prst="rect">
            <a:avLst/>
          </a:prstGeom>
        </p:spPr>
      </p:pic>
      <p:pic>
        <p:nvPicPr>
          <p:cNvPr id="9" name="Immagine 8" descr="yale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574" y="66751"/>
            <a:ext cx="392585" cy="392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Fare clic per modificare stile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81266"/>
            <a:ext cx="8229600" cy="62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Fare clic per modificare gli stili del testo dello schema</a:t>
            </a:r>
          </a:p>
          <a:p>
            <a:pPr lvl="1"/>
            <a:r>
              <a:rPr lang="en-US" smtClean="0"/>
              <a:t>Secondo livello</a:t>
            </a:r>
          </a:p>
          <a:p>
            <a:pPr lvl="2"/>
            <a:r>
              <a:rPr lang="en-US" smtClean="0"/>
              <a:t>Terzo livello</a:t>
            </a:r>
          </a:p>
          <a:p>
            <a:pPr lvl="3"/>
            <a:r>
              <a:rPr lang="en-US" smtClean="0"/>
              <a:t>Quarto livello</a:t>
            </a:r>
          </a:p>
          <a:p>
            <a:pPr lvl="4"/>
            <a:r>
              <a:rPr lang="en-US" smtClean="0"/>
              <a:t>Quinto livello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9144001" cy="449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3BD841EA-CC2B-304F-BD6F-6711A87F13E1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3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hyperlink" Target="http://dx.doi.org/10.1016/j.physletb.2013.04.02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4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hyperlink" Target="http://dx.doi.org/10.1016/j.physletb.2013.04.02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605501"/>
            <a:ext cx="7459686" cy="1781932"/>
          </a:xfrm>
        </p:spPr>
        <p:txBody>
          <a:bodyPr>
            <a:normAutofit/>
          </a:bodyPr>
          <a:lstStyle/>
          <a:p>
            <a:r>
              <a:rPr lang="en-US" sz="4400" dirty="0"/>
              <a:t>Measurement of </a:t>
            </a:r>
            <a:r>
              <a:rPr lang="en-US" sz="4400" dirty="0" smtClean="0"/>
              <a:t>jets in </a:t>
            </a:r>
            <a:br>
              <a:rPr lang="en-US" sz="4400" dirty="0" smtClean="0"/>
            </a:br>
            <a:r>
              <a:rPr lang="en-US" sz="4400" dirty="0" err="1" smtClean="0"/>
              <a:t>Pb</a:t>
            </a:r>
            <a:r>
              <a:rPr lang="en-US" sz="4400" dirty="0" err="1"/>
              <a:t>-</a:t>
            </a:r>
            <a:r>
              <a:rPr lang="en-US" sz="4400" dirty="0" err="1" smtClean="0"/>
              <a:t>Pb</a:t>
            </a:r>
            <a:r>
              <a:rPr lang="en-US" sz="4400" dirty="0" smtClean="0"/>
              <a:t> </a:t>
            </a:r>
            <a:r>
              <a:rPr lang="en-US" sz="4400" dirty="0"/>
              <a:t>collisions </a:t>
            </a:r>
            <a:r>
              <a:rPr lang="en-US" sz="4400" dirty="0" smtClean="0"/>
              <a:t>with ALICE</a:t>
            </a:r>
            <a:endParaRPr lang="en-US" sz="4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Salvatore </a:t>
            </a:r>
            <a:r>
              <a:rPr lang="en-US" dirty="0" err="1" smtClean="0"/>
              <a:t>Aiola</a:t>
            </a:r>
            <a:endParaRPr lang="en-US" dirty="0" smtClean="0"/>
          </a:p>
          <a:p>
            <a:r>
              <a:rPr lang="en-US" dirty="0" smtClean="0"/>
              <a:t>on behalf of the ALICE Collaboration</a:t>
            </a:r>
          </a:p>
          <a:p>
            <a:r>
              <a:rPr lang="en-US" dirty="0" smtClean="0"/>
              <a:t>Yale University</a:t>
            </a:r>
            <a:endParaRPr lang="en-US" dirty="0"/>
          </a:p>
        </p:txBody>
      </p:sp>
      <p:pic>
        <p:nvPicPr>
          <p:cNvPr id="4" name="Immagine 3" descr="A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" y="487895"/>
            <a:ext cx="1068863" cy="1444777"/>
          </a:xfrm>
          <a:prstGeom prst="rect">
            <a:avLst/>
          </a:prstGeom>
        </p:spPr>
      </p:pic>
      <p:pic>
        <p:nvPicPr>
          <p:cNvPr id="5" name="Immagine 4" descr="Yal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8" b="17924"/>
          <a:stretch/>
        </p:blipFill>
        <p:spPr>
          <a:xfrm>
            <a:off x="7953023" y="487895"/>
            <a:ext cx="1162753" cy="1176678"/>
          </a:xfrm>
          <a:prstGeom prst="rect">
            <a:avLst/>
          </a:prstGeom>
        </p:spPr>
      </p:pic>
      <p:pic>
        <p:nvPicPr>
          <p:cNvPr id="7" name="Immagine 6" descr="ya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78" y="1531661"/>
            <a:ext cx="685642" cy="685642"/>
          </a:xfrm>
          <a:prstGeom prst="rect">
            <a:avLst/>
          </a:prstGeom>
        </p:spPr>
      </p:pic>
      <p:pic>
        <p:nvPicPr>
          <p:cNvPr id="8" name="Immagine 7" descr="Logo_QUARK14_hochformat_rot-l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82" y="5848121"/>
            <a:ext cx="2344918" cy="100987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85800" y="6283100"/>
            <a:ext cx="1952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20th, 2014</a:t>
            </a:r>
          </a:p>
        </p:txBody>
      </p:sp>
    </p:spTree>
    <p:extLst>
      <p:ext uri="{BB962C8B-B14F-4D97-AF65-F5344CB8AC3E}">
        <p14:creationId xmlns:p14="http://schemas.microsoft.com/office/powerpoint/2010/main" val="341431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Nuclear modification factor in </a:t>
            </a:r>
            <a:r>
              <a:rPr lang="en-US" sz="3200" dirty="0" err="1" smtClean="0"/>
              <a:t>Pb-Pb</a:t>
            </a:r>
            <a:r>
              <a:rPr lang="en-US" sz="3200" dirty="0" smtClean="0"/>
              <a:t> collisions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540006" y="1491592"/>
            <a:ext cx="3423108" cy="51098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Strong </a:t>
            </a:r>
            <a:r>
              <a:rPr lang="en-US" b="1" dirty="0" smtClean="0"/>
              <a:t>jet suppression </a:t>
            </a:r>
            <a:r>
              <a:rPr lang="en-US" dirty="0" smtClean="0"/>
              <a:t>observed</a:t>
            </a:r>
          </a:p>
          <a:p>
            <a:pPr>
              <a:lnSpc>
                <a:spcPct val="130000"/>
              </a:lnSpc>
            </a:pPr>
            <a:r>
              <a:rPr lang="en-US" b="1" dirty="0" smtClean="0"/>
              <a:t>Dependence on centrality class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Systematic uncertainties are mainly driven by unfolding and tracking efficiency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Partially correlated between centralities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Consistent with ALICE published results on </a:t>
            </a:r>
            <a:r>
              <a:rPr lang="en-US" b="1" dirty="0" smtClean="0"/>
              <a:t>charged jet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CP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The ALICE Collaboration, JHEP 1403 (2014) </a:t>
            </a:r>
            <a:r>
              <a:rPr lang="en-US" dirty="0" smtClean="0"/>
              <a:t>013</a:t>
            </a:r>
          </a:p>
          <a:p>
            <a:pPr marL="274320" lvl="1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sz="2100" dirty="0" smtClean="0"/>
              <a:t>[arXiv</a:t>
            </a:r>
            <a:r>
              <a:rPr lang="en-US" sz="2100" dirty="0"/>
              <a:t>:</a:t>
            </a:r>
            <a:r>
              <a:rPr lang="en-US" sz="2100" dirty="0" smtClean="0"/>
              <a:t>1311.0633]</a:t>
            </a:r>
            <a:endParaRPr lang="en-US" sz="2100" dirty="0"/>
          </a:p>
          <a:p>
            <a:pPr lvl="1">
              <a:lnSpc>
                <a:spcPct val="130000"/>
              </a:lnSpc>
            </a:pPr>
            <a:endParaRPr lang="en-US" baseline="-25000" dirty="0" smtClean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7" y="1375145"/>
            <a:ext cx="5207473" cy="4996235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010652" y="25099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"/>
          <a:stretch/>
        </p:blipFill>
        <p:spPr>
          <a:xfrm>
            <a:off x="5669959" y="1256640"/>
            <a:ext cx="3474041" cy="234681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" y="1347051"/>
            <a:ext cx="2850152" cy="417606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Jet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spectra in p-</a:t>
            </a:r>
            <a:r>
              <a:rPr lang="en-US" dirty="0" err="1" smtClean="0"/>
              <a:t>Pb</a:t>
            </a:r>
            <a:r>
              <a:rPr lang="en-US" dirty="0" smtClean="0"/>
              <a:t> collisions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0711" y="5523119"/>
            <a:ext cx="5294141" cy="117806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Jets measured by ALICE in </a:t>
            </a:r>
            <a:r>
              <a:rPr lang="en-US" sz="2000" b="1" dirty="0" smtClean="0"/>
              <a:t>p-</a:t>
            </a:r>
            <a:r>
              <a:rPr lang="en-US" sz="2000" b="1" dirty="0" err="1" smtClean="0"/>
              <a:t>Pb</a:t>
            </a:r>
            <a:r>
              <a:rPr lang="en-US" sz="2000" b="1" dirty="0" smtClean="0"/>
              <a:t> collisions</a:t>
            </a:r>
            <a:r>
              <a:rPr lang="en-US" sz="2000" dirty="0" smtClean="0"/>
              <a:t> at 5.02 </a:t>
            </a:r>
            <a:r>
              <a:rPr lang="en-US" sz="2000" dirty="0" err="1" smtClean="0"/>
              <a:t>TeV</a:t>
            </a:r>
            <a:r>
              <a:rPr lang="en-US" sz="2000" dirty="0" smtClean="0"/>
              <a:t> using similar techniques</a:t>
            </a:r>
          </a:p>
          <a:p>
            <a:r>
              <a:rPr lang="en-US" sz="2000" dirty="0" smtClean="0"/>
              <a:t>Crucial test of </a:t>
            </a:r>
            <a:r>
              <a:rPr lang="en-US" sz="2000" b="1" dirty="0" smtClean="0"/>
              <a:t>Cold Nuclear Matter </a:t>
            </a:r>
            <a:r>
              <a:rPr lang="en-US" sz="2000" dirty="0" smtClean="0"/>
              <a:t>(CNM) effects</a:t>
            </a:r>
          </a:p>
          <a:p>
            <a:r>
              <a:rPr lang="en-US" sz="2000" dirty="0" smtClean="0"/>
              <a:t>Compared with different MC </a:t>
            </a:r>
            <a:r>
              <a:rPr lang="en-US" sz="2000" dirty="0" err="1" smtClean="0"/>
              <a:t>pp</a:t>
            </a:r>
            <a:r>
              <a:rPr lang="en-US" sz="2000" dirty="0" smtClean="0"/>
              <a:t> references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11</a:t>
            </a:fld>
            <a:endParaRPr lang="en-US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74" y="1347052"/>
            <a:ext cx="2850151" cy="4176066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699836" y="3617330"/>
            <a:ext cx="3233745" cy="301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dirty="0" smtClean="0"/>
              <a:t>Results consistent with </a:t>
            </a:r>
            <a:r>
              <a:rPr lang="en-US" sz="1900" b="1" dirty="0" smtClean="0">
                <a:solidFill>
                  <a:schemeClr val="tx2"/>
                </a:solidFill>
              </a:rPr>
              <a:t>no </a:t>
            </a:r>
            <a:r>
              <a:rPr lang="en-US" sz="1900" b="1" dirty="0">
                <a:solidFill>
                  <a:schemeClr val="tx2"/>
                </a:solidFill>
              </a:rPr>
              <a:t>CNM effects </a:t>
            </a:r>
            <a:r>
              <a:rPr lang="en-US" sz="1900" dirty="0"/>
              <a:t>on </a:t>
            </a:r>
            <a:r>
              <a:rPr lang="en-US" sz="1900" dirty="0" smtClean="0"/>
              <a:t>jets</a:t>
            </a:r>
          </a:p>
          <a:p>
            <a:pPr marL="342900" indent="-342900">
              <a:buFont typeface="Arial"/>
              <a:buChar char="•"/>
            </a:pPr>
            <a:r>
              <a:rPr lang="en-US" sz="1900" dirty="0" smtClean="0"/>
              <a:t>Posters: M. Connors (</a:t>
            </a:r>
            <a:r>
              <a:rPr lang="en-US" sz="1900" b="1" dirty="0" smtClean="0">
                <a:solidFill>
                  <a:srgbClr val="0000FF"/>
                </a:solidFill>
              </a:rPr>
              <a:t>E-06</a:t>
            </a:r>
            <a:r>
              <a:rPr lang="en-US" sz="1900" dirty="0" smtClean="0"/>
              <a:t>), C. </a:t>
            </a:r>
            <a:r>
              <a:rPr lang="en-US" sz="1900" dirty="0" err="1" smtClean="0"/>
              <a:t>Yaldo</a:t>
            </a:r>
            <a:r>
              <a:rPr lang="en-US" sz="1900" dirty="0" smtClean="0"/>
              <a:t> (</a:t>
            </a:r>
            <a:r>
              <a:rPr lang="en-US" sz="1900" b="1" dirty="0" smtClean="0">
                <a:solidFill>
                  <a:srgbClr val="0000FF"/>
                </a:solidFill>
              </a:rPr>
              <a:t>E-39</a:t>
            </a:r>
            <a:r>
              <a:rPr lang="en-US" sz="19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900" dirty="0" smtClean="0"/>
              <a:t>Similar conclusions from </a:t>
            </a:r>
            <a:r>
              <a:rPr lang="en-US" sz="1900" b="1" dirty="0" smtClean="0">
                <a:solidFill>
                  <a:srgbClr val="D2533C"/>
                </a:solidFill>
              </a:rPr>
              <a:t>charged jet </a:t>
            </a:r>
            <a:r>
              <a:rPr lang="en-US" sz="1900" dirty="0" smtClean="0"/>
              <a:t>analysis: R. </a:t>
            </a:r>
            <a:r>
              <a:rPr lang="en-US" sz="1900" dirty="0" err="1" smtClean="0"/>
              <a:t>Haake</a:t>
            </a:r>
            <a:r>
              <a:rPr lang="en-US" sz="1900" dirty="0"/>
              <a:t> </a:t>
            </a:r>
            <a:r>
              <a:rPr lang="en-US" sz="1900" dirty="0" smtClean="0"/>
              <a:t>(</a:t>
            </a:r>
            <a:r>
              <a:rPr lang="en-US" sz="1900" b="1" dirty="0" smtClean="0">
                <a:solidFill>
                  <a:srgbClr val="0000FF"/>
                </a:solidFill>
              </a:rPr>
              <a:t>E-09</a:t>
            </a:r>
            <a:r>
              <a:rPr lang="en-US" sz="19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900" i="1" dirty="0" err="1" smtClean="0"/>
              <a:t>j</a:t>
            </a:r>
            <a:r>
              <a:rPr lang="en-US" sz="1900" baseline="-25000" dirty="0" err="1" smtClean="0"/>
              <a:t>T</a:t>
            </a:r>
            <a:r>
              <a:rPr lang="en-US" sz="1900" dirty="0" smtClean="0"/>
              <a:t> spectra of charged jet constituents: J. </a:t>
            </a:r>
            <a:r>
              <a:rPr lang="en-US" sz="1900" dirty="0" err="1" smtClean="0"/>
              <a:t>Kral</a:t>
            </a:r>
            <a:r>
              <a:rPr lang="en-US" sz="1900" dirty="0" smtClean="0"/>
              <a:t> (</a:t>
            </a:r>
            <a:r>
              <a:rPr lang="en-US" sz="1900" b="1" dirty="0" smtClean="0">
                <a:solidFill>
                  <a:srgbClr val="0000FF"/>
                </a:solidFill>
              </a:rPr>
              <a:t>E-16</a:t>
            </a:r>
            <a:r>
              <a:rPr lang="en-US" sz="1900" dirty="0" smtClean="0"/>
              <a:t>)</a:t>
            </a:r>
            <a:endParaRPr lang="en-US" sz="19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900452" y="2753911"/>
            <a:ext cx="9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b="1" dirty="0" smtClean="0"/>
              <a:t> = 0.2</a:t>
            </a:r>
            <a:endParaRPr lang="en-US" b="1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638649" y="2770761"/>
            <a:ext cx="9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</a:t>
            </a:r>
            <a:r>
              <a:rPr lang="en-US" b="1" dirty="0" smtClean="0"/>
              <a:t> = 0.4</a:t>
            </a:r>
            <a:endParaRPr lang="en-US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7620000" y="79305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</a:t>
            </a:r>
            <a:r>
              <a:rPr lang="en-US" dirty="0" smtClean="0"/>
              <a:t>theoretical models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83607" y="5242724"/>
            <a:ext cx="8767223" cy="161527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Well-established models: realistic geometry, initial state conditions, </a:t>
            </a:r>
            <a:r>
              <a:rPr lang="en-US" dirty="0" err="1" smtClean="0"/>
              <a:t>hadronization</a:t>
            </a:r>
            <a:endParaRPr lang="en-US" dirty="0" smtClean="0"/>
          </a:p>
          <a:p>
            <a:pPr lvl="1"/>
            <a:r>
              <a:rPr lang="en-US" b="1" dirty="0" smtClean="0"/>
              <a:t>JEWEL</a:t>
            </a:r>
            <a:r>
              <a:rPr lang="en-US" dirty="0"/>
              <a:t>: arXiv:1212.1599, arXiv:1311.0048</a:t>
            </a:r>
            <a:endParaRPr lang="en-US" baseline="30000" dirty="0" smtClean="0"/>
          </a:p>
          <a:p>
            <a:pPr lvl="1"/>
            <a:r>
              <a:rPr lang="en-US" b="1" dirty="0" err="1" smtClean="0">
                <a:solidFill>
                  <a:srgbClr val="BC0499"/>
                </a:solidFill>
              </a:rPr>
              <a:t>YaJEM</a:t>
            </a:r>
            <a:r>
              <a:rPr lang="en-US" dirty="0"/>
              <a:t>: T. </a:t>
            </a:r>
            <a:r>
              <a:rPr lang="en-US" dirty="0" err="1"/>
              <a:t>Renk</a:t>
            </a:r>
            <a:r>
              <a:rPr lang="en-US" dirty="0"/>
              <a:t>, Phys. Rev. C 78 (2008) </a:t>
            </a:r>
            <a:r>
              <a:rPr lang="en-US" dirty="0" smtClean="0"/>
              <a:t>034908, </a:t>
            </a:r>
            <a:r>
              <a:rPr lang="en-US" dirty="0"/>
              <a:t>Phys. Rev. C 84 (2011) 067902 </a:t>
            </a:r>
            <a:endParaRPr lang="en-US" b="1" dirty="0" smtClean="0">
              <a:solidFill>
                <a:srgbClr val="BC0499"/>
              </a:solidFill>
            </a:endParaRPr>
          </a:p>
          <a:p>
            <a:pPr lvl="1"/>
            <a:r>
              <a:rPr lang="en-US" dirty="0" smtClean="0"/>
              <a:t>Both models fitted to single particle </a:t>
            </a:r>
            <a:r>
              <a:rPr lang="en-US" i="1" dirty="0" smtClean="0"/>
              <a:t>R</a:t>
            </a:r>
            <a:r>
              <a:rPr lang="en-US" baseline="-25000" dirty="0" smtClean="0"/>
              <a:t>AA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72" y="1329555"/>
            <a:ext cx="3917038" cy="3758146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9555"/>
            <a:ext cx="3917039" cy="3758146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205137" y="4023534"/>
            <a:ext cx="9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0-10%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7224209" y="4052944"/>
            <a:ext cx="10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10-30%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9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CMS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8177" y="1433901"/>
            <a:ext cx="3474937" cy="48278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Agreement with CMS in the narrow region of overlap (only 0-10%)</a:t>
            </a:r>
          </a:p>
          <a:p>
            <a:r>
              <a:rPr lang="en-US" dirty="0" smtClean="0"/>
              <a:t>It would be interesting to extend the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ranges of both analyses to have a more significant comparison</a:t>
            </a:r>
          </a:p>
          <a:p>
            <a:pPr lvl="1"/>
            <a:r>
              <a:rPr lang="en-US" dirty="0" smtClean="0"/>
              <a:t>Calorimeter triggered data being used by ALICE to extend to higher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 smtClean="0"/>
          </a:p>
          <a:p>
            <a:pPr lvl="2">
              <a:buFont typeface="Wingdings" charset="2"/>
              <a:buChar char="Ø"/>
            </a:pPr>
            <a:r>
              <a:rPr lang="en-US" dirty="0" smtClean="0"/>
              <a:t>Poster: R. Reed (</a:t>
            </a:r>
            <a:r>
              <a:rPr lang="en-US" b="1" dirty="0" smtClean="0">
                <a:solidFill>
                  <a:srgbClr val="0000FF"/>
                </a:solidFill>
              </a:rPr>
              <a:t>E-27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" y="1256640"/>
            <a:ext cx="5438480" cy="521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378"/>
            <a:ext cx="4621836" cy="333391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92" y="1362378"/>
            <a:ext cx="4621838" cy="333391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Event plane dependence of jets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14</a:t>
            </a:fld>
            <a:endParaRPr lang="en-US"/>
          </a:p>
        </p:txBody>
      </p:sp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57200" y="4696296"/>
            <a:ext cx="8417316" cy="20084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Path length dependence of jet energy loss can be investigated by measuring jet </a:t>
            </a:r>
            <a:r>
              <a:rPr lang="en-US" i="1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sz="4300" dirty="0" smtClean="0"/>
          </a:p>
          <a:p>
            <a:r>
              <a:rPr lang="en-US" dirty="0" smtClean="0"/>
              <a:t>In central events (0-5%) zero </a:t>
            </a:r>
            <a:r>
              <a:rPr lang="en-US" i="1" dirty="0" smtClean="0"/>
              <a:t>v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ch,jet</a:t>
            </a:r>
            <a:r>
              <a:rPr lang="en-US" dirty="0" smtClean="0"/>
              <a:t> hypothesis can’t be excluded</a:t>
            </a:r>
          </a:p>
          <a:p>
            <a:r>
              <a:rPr lang="en-US" dirty="0" smtClean="0"/>
              <a:t>Indication of </a:t>
            </a:r>
            <a:r>
              <a:rPr lang="en-US" i="1" dirty="0" smtClean="0"/>
              <a:t>v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ch,jet</a:t>
            </a:r>
            <a:r>
              <a:rPr lang="en-US" dirty="0" smtClean="0"/>
              <a:t> ≠ 0 in the 30-50% centrality class (2 sigma significance)</a:t>
            </a:r>
          </a:p>
          <a:p>
            <a:r>
              <a:rPr lang="en-US" dirty="0" smtClean="0"/>
              <a:t>Poster: R. </a:t>
            </a:r>
            <a:r>
              <a:rPr lang="en-US" dirty="0" err="1" smtClean="0"/>
              <a:t>Bertens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0000FF"/>
                </a:solidFill>
              </a:rPr>
              <a:t>E-02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87289" y="1286166"/>
            <a:ext cx="199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Charged-only jets</a:t>
            </a:r>
            <a:endParaRPr lang="en-US" dirty="0"/>
          </a:p>
        </p:txBody>
      </p:sp>
      <p:graphicFrame>
        <p:nvGraphicFramePr>
          <p:cNvPr id="13" name="Ogget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184737"/>
              </p:ext>
            </p:extLst>
          </p:nvPr>
        </p:nvGraphicFramePr>
        <p:xfrm>
          <a:off x="3249437" y="5044362"/>
          <a:ext cx="2091773" cy="670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5" imgW="1346200" imgH="431800" progId="Equation.3">
                  <p:embed/>
                </p:oleObj>
              </mc:Choice>
              <mc:Fallback>
                <p:oleObj name="Equation" r:id="rId5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9437" y="5044362"/>
                        <a:ext cx="2091773" cy="670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llaDiTesto 2"/>
          <p:cNvSpPr txBox="1"/>
          <p:nvPr/>
        </p:nvSpPr>
        <p:spPr>
          <a:xfrm>
            <a:off x="872132" y="2939648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0-5%</a:t>
            </a:r>
            <a:endParaRPr lang="en-US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456838" y="2909050"/>
            <a:ext cx="9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30-50%</a:t>
            </a:r>
            <a:endParaRPr lang="en-US" b="1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8063307" y="11015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Conclusions and outlook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1" y="1440084"/>
            <a:ext cx="5419766" cy="3895561"/>
          </a:xfrm>
        </p:spPr>
        <p:txBody>
          <a:bodyPr>
            <a:normAutofit/>
          </a:bodyPr>
          <a:lstStyle/>
          <a:p>
            <a:r>
              <a:rPr lang="en-US" dirty="0" smtClean="0"/>
              <a:t>ALICE has measured jets in </a:t>
            </a:r>
            <a:r>
              <a:rPr lang="en-US" b="1" dirty="0" smtClean="0"/>
              <a:t>various collision systems</a:t>
            </a:r>
          </a:p>
          <a:p>
            <a:pPr lvl="1"/>
            <a:r>
              <a:rPr lang="en-US" b="1" dirty="0" err="1" smtClean="0"/>
              <a:t>pp</a:t>
            </a:r>
            <a:r>
              <a:rPr lang="en-US" dirty="0" smtClean="0"/>
              <a:t>: test of </a:t>
            </a:r>
            <a:r>
              <a:rPr lang="en-US" dirty="0" err="1" smtClean="0"/>
              <a:t>pQCD</a:t>
            </a:r>
            <a:r>
              <a:rPr lang="en-US" dirty="0" smtClean="0"/>
              <a:t> at LHC energies, </a:t>
            </a:r>
            <a:r>
              <a:rPr lang="en-US" b="1" dirty="0" smtClean="0"/>
              <a:t>baseline measurement </a:t>
            </a:r>
            <a:r>
              <a:rPr lang="en-US" dirty="0" smtClean="0"/>
              <a:t>for heavy-ion collisions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p-</a:t>
            </a:r>
            <a:r>
              <a:rPr lang="en-US" b="1" dirty="0" err="1" smtClean="0">
                <a:solidFill>
                  <a:srgbClr val="008000"/>
                </a:solidFill>
              </a:rPr>
              <a:t>Pb</a:t>
            </a:r>
            <a:r>
              <a:rPr lang="en-US" dirty="0" smtClean="0"/>
              <a:t>: crucial test of </a:t>
            </a:r>
            <a:r>
              <a:rPr lang="en-US" b="1" dirty="0" smtClean="0">
                <a:solidFill>
                  <a:srgbClr val="008000"/>
                </a:solidFill>
              </a:rPr>
              <a:t>CNM effects</a:t>
            </a:r>
            <a:r>
              <a:rPr lang="en-US" dirty="0" smtClean="0"/>
              <a:t>, also baseline for future </a:t>
            </a:r>
            <a:r>
              <a:rPr lang="en-US" dirty="0" err="1" smtClean="0"/>
              <a:t>Pb-Pb</a:t>
            </a:r>
            <a:r>
              <a:rPr lang="en-US" dirty="0" smtClean="0"/>
              <a:t> measurements at 5 </a:t>
            </a:r>
            <a:r>
              <a:rPr lang="en-US" dirty="0" err="1" smtClean="0"/>
              <a:t>TeV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rgbClr val="0000FF"/>
                </a:solidFill>
              </a:rPr>
              <a:t>Pb-Pb</a:t>
            </a:r>
            <a:r>
              <a:rPr lang="en-US" dirty="0" smtClean="0"/>
              <a:t>: strong centrality dependent </a:t>
            </a:r>
            <a:r>
              <a:rPr lang="en-US" b="1" dirty="0" smtClean="0">
                <a:solidFill>
                  <a:srgbClr val="0000FF"/>
                </a:solidFill>
              </a:rPr>
              <a:t>jet suppression </a:t>
            </a:r>
            <a:r>
              <a:rPr lang="en-US" dirty="0" smtClean="0"/>
              <a:t>observed relative to </a:t>
            </a:r>
            <a:r>
              <a:rPr lang="en-US" dirty="0" err="1" smtClean="0"/>
              <a:t>pp</a:t>
            </a:r>
            <a:r>
              <a:rPr lang="en-US" dirty="0" smtClean="0"/>
              <a:t> (binary scaling assumed)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15</a:t>
            </a:fld>
            <a:endParaRPr lang="en-US"/>
          </a:p>
        </p:txBody>
      </p:sp>
      <p:pic>
        <p:nvPicPr>
          <p:cNvPr id="7" name="Immagine 6" descr="2014-May-15-fig_PbPbSpectraR02Bias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49" y="1935974"/>
            <a:ext cx="3231058" cy="3099993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457201" y="5335645"/>
            <a:ext cx="8229600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3600" indent="-183600">
              <a:lnSpc>
                <a:spcPct val="90000"/>
              </a:lnSpc>
              <a:spcBef>
                <a:spcPts val="24"/>
              </a:spcBef>
              <a:buClr>
                <a:schemeClr val="accent1"/>
              </a:buClr>
              <a:buSzPct val="85000"/>
              <a:buFont typeface="Arial"/>
              <a:buChar char="•"/>
            </a:pPr>
            <a:r>
              <a:rPr lang="en-US" sz="2200" dirty="0"/>
              <a:t>CNM effects </a:t>
            </a:r>
            <a:r>
              <a:rPr lang="en-US" sz="2200" dirty="0" smtClean="0"/>
              <a:t>cannot </a:t>
            </a:r>
            <a:r>
              <a:rPr lang="en-US" sz="2200" dirty="0"/>
              <a:t>account for the </a:t>
            </a:r>
            <a:r>
              <a:rPr lang="en-US" sz="2200" b="1" dirty="0">
                <a:solidFill>
                  <a:schemeClr val="tx2"/>
                </a:solidFill>
              </a:rPr>
              <a:t>observed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D2533C"/>
                </a:solidFill>
              </a:rPr>
              <a:t>jet quenching</a:t>
            </a:r>
            <a:r>
              <a:rPr lang="en-US" sz="2200" dirty="0">
                <a:sym typeface="Wingdings"/>
              </a:rPr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200" dirty="0"/>
              <a:t>Strong indication of </a:t>
            </a:r>
            <a:r>
              <a:rPr lang="en-US" sz="2200" b="1" dirty="0">
                <a:solidFill>
                  <a:srgbClr val="D2533C"/>
                </a:solidFill>
              </a:rPr>
              <a:t>hot nuclear matter effects</a:t>
            </a:r>
          </a:p>
        </p:txBody>
      </p:sp>
    </p:spTree>
    <p:extLst>
      <p:ext uri="{BB962C8B-B14F-4D97-AF65-F5344CB8AC3E}">
        <p14:creationId xmlns:p14="http://schemas.microsoft.com/office/powerpoint/2010/main" val="122309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649925"/>
            <a:ext cx="8229600" cy="990600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3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Jet cross section in </a:t>
            </a:r>
            <a:r>
              <a:rPr lang="en-US" dirty="0" err="1" smtClean="0"/>
              <a:t>pp</a:t>
            </a:r>
            <a:r>
              <a:rPr lang="en-US" dirty="0" smtClean="0"/>
              <a:t> collisions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100911" y="4399871"/>
            <a:ext cx="5585889" cy="2082816"/>
          </a:xfrm>
        </p:spPr>
        <p:txBody>
          <a:bodyPr>
            <a:normAutofit/>
          </a:bodyPr>
          <a:lstStyle/>
          <a:p>
            <a:r>
              <a:rPr lang="en-US" dirty="0" smtClean="0"/>
              <a:t>Anti-</a:t>
            </a:r>
            <a:r>
              <a:rPr lang="en-US" i="1" dirty="0" err="1" smtClean="0"/>
              <a:t>k</a:t>
            </a:r>
            <a:r>
              <a:rPr lang="en-US" baseline="-25000" dirty="0" err="1" smtClean="0"/>
              <a:t>T</a:t>
            </a:r>
            <a:r>
              <a:rPr lang="en-US" dirty="0" smtClean="0"/>
              <a:t>, </a:t>
            </a:r>
            <a:r>
              <a:rPr lang="en-US" i="1" dirty="0" smtClean="0"/>
              <a:t>R</a:t>
            </a:r>
            <a:r>
              <a:rPr lang="en-US" dirty="0" smtClean="0"/>
              <a:t> = 0.2 and </a:t>
            </a:r>
            <a:r>
              <a:rPr lang="en-US" i="1" dirty="0" smtClean="0"/>
              <a:t>R</a:t>
            </a:r>
            <a:r>
              <a:rPr lang="en-US" dirty="0" smtClean="0"/>
              <a:t> = 0.4</a:t>
            </a:r>
          </a:p>
          <a:p>
            <a:r>
              <a:rPr lang="en-US" dirty="0" smtClean="0"/>
              <a:t>Excellent agreement with </a:t>
            </a:r>
            <a:r>
              <a:rPr lang="en-US" b="1" dirty="0" err="1" smtClean="0"/>
              <a:t>pQCD</a:t>
            </a:r>
            <a:r>
              <a:rPr lang="en-US" b="1" dirty="0" smtClean="0"/>
              <a:t> NLO </a:t>
            </a:r>
            <a:r>
              <a:rPr lang="en-US" dirty="0" smtClean="0"/>
              <a:t>with </a:t>
            </a:r>
            <a:r>
              <a:rPr lang="en-US" dirty="0" err="1" smtClean="0"/>
              <a:t>hadronization</a:t>
            </a:r>
            <a:r>
              <a:rPr lang="en-US" dirty="0" smtClean="0"/>
              <a:t> effects</a:t>
            </a:r>
          </a:p>
          <a:p>
            <a:r>
              <a:rPr lang="en-US" dirty="0" smtClean="0"/>
              <a:t>Ratio </a:t>
            </a:r>
            <a:r>
              <a:rPr lang="en-US" i="1" dirty="0" smtClean="0"/>
              <a:t>R</a:t>
            </a:r>
            <a:r>
              <a:rPr lang="en-US" dirty="0" smtClean="0"/>
              <a:t> = 0.2 / </a:t>
            </a:r>
            <a:r>
              <a:rPr lang="en-US" i="1" dirty="0" smtClean="0"/>
              <a:t>R</a:t>
            </a:r>
            <a:r>
              <a:rPr lang="en-US" dirty="0" smtClean="0"/>
              <a:t> = 0.4 gives information on the jet structure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17</a:t>
            </a:fld>
            <a:endParaRPr lang="en-US"/>
          </a:p>
        </p:txBody>
      </p:sp>
      <p:pic>
        <p:nvPicPr>
          <p:cNvPr id="7" name="Immagine 6" descr="2013-May-03-Jet_cross_section_rati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" y="4322657"/>
            <a:ext cx="2878572" cy="2066276"/>
          </a:xfrm>
          <a:prstGeom prst="rect">
            <a:avLst/>
          </a:prstGeom>
        </p:spPr>
      </p:pic>
      <p:pic>
        <p:nvPicPr>
          <p:cNvPr id="8" name="Immagine 7" descr="2013-May-03-Jet_cross_section_compare_NLO_0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22725"/>
            <a:ext cx="3330028" cy="2848437"/>
          </a:xfrm>
          <a:prstGeom prst="rect">
            <a:avLst/>
          </a:prstGeom>
        </p:spPr>
      </p:pic>
      <p:pic>
        <p:nvPicPr>
          <p:cNvPr id="9" name="Immagine 8" descr="2013-May-03-Jet_cross_section_compare_NLO_0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" y="1422725"/>
            <a:ext cx="3330028" cy="284843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851218" y="6513285"/>
            <a:ext cx="616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aseline="30000" dirty="0"/>
              <a:t>[1</a:t>
            </a:r>
            <a:r>
              <a:rPr lang="en-US" sz="1400" baseline="30000" dirty="0" smtClean="0"/>
              <a:t>] </a:t>
            </a:r>
            <a:r>
              <a:rPr lang="en-US" sz="1400" dirty="0" smtClean="0"/>
              <a:t>The ALICE Collaboration, Physics Letters B, 722 (2013) 262 (</a:t>
            </a:r>
            <a:r>
              <a:rPr lang="en-US" sz="1400" dirty="0" smtClean="0">
                <a:hlinkClick r:id="rId5"/>
              </a:rPr>
              <a:t>link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1" name="Rettangolo 10"/>
          <p:cNvSpPr/>
          <p:nvPr/>
        </p:nvSpPr>
        <p:spPr>
          <a:xfrm>
            <a:off x="6858000" y="1524000"/>
            <a:ext cx="19551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Jet cross sections in </a:t>
            </a:r>
            <a:r>
              <a:rPr lang="en-US" sz="2400" dirty="0" err="1"/>
              <a:t>pp</a:t>
            </a:r>
            <a:r>
              <a:rPr lang="en-US" sz="2400" dirty="0"/>
              <a:t> collisions have been measured by ALICE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074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6" y="1153308"/>
            <a:ext cx="3742661" cy="359744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32" y="4161460"/>
            <a:ext cx="3207968" cy="26227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99" y="1237192"/>
            <a:ext cx="3667150" cy="299810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 of the leading hadron bias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199" y="4829442"/>
            <a:ext cx="4723999" cy="16475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PYTHIA </a:t>
            </a:r>
            <a:r>
              <a:rPr lang="en-US" dirty="0" err="1" smtClean="0"/>
              <a:t>pp</a:t>
            </a:r>
            <a:endParaRPr lang="en-US" dirty="0" smtClean="0"/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GeV</a:t>
            </a:r>
            <a:r>
              <a:rPr lang="en-US" dirty="0" smtClean="0"/>
              <a:t>/c over inclusive</a:t>
            </a:r>
          </a:p>
          <a:p>
            <a:r>
              <a:rPr lang="en-US" dirty="0" err="1" smtClean="0"/>
              <a:t>Pb-Pb</a:t>
            </a:r>
            <a:r>
              <a:rPr lang="en-US" dirty="0" smtClean="0"/>
              <a:t> collisions</a:t>
            </a:r>
          </a:p>
          <a:p>
            <a:pPr lvl="1"/>
            <a:r>
              <a:rPr lang="en-US" dirty="0" smtClean="0"/>
              <a:t>10 </a:t>
            </a:r>
            <a:r>
              <a:rPr lang="en-US" dirty="0" err="1" smtClean="0"/>
              <a:t>GeV</a:t>
            </a:r>
            <a:r>
              <a:rPr lang="en-US" dirty="0" smtClean="0"/>
              <a:t>/c over 5 </a:t>
            </a:r>
            <a:r>
              <a:rPr lang="en-US" dirty="0" err="1" smtClean="0"/>
              <a:t>GeV</a:t>
            </a:r>
            <a:r>
              <a:rPr lang="en-US" dirty="0" smtClean="0"/>
              <a:t>/c</a:t>
            </a:r>
          </a:p>
          <a:p>
            <a:pPr lvl="1"/>
            <a:r>
              <a:rPr lang="en-US" dirty="0" smtClean="0"/>
              <a:t>Compatible with PYTHIA </a:t>
            </a:r>
            <a:r>
              <a:rPr lang="en-US" dirty="0" err="1" smtClean="0"/>
              <a:t>pp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fluctuations - Embedding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19</a:t>
            </a:fld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8" y="1379335"/>
            <a:ext cx="4450164" cy="427749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187" y="1379336"/>
            <a:ext cx="4450163" cy="4277493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88126" y="5673367"/>
            <a:ext cx="8681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Single particle embedding </a:t>
            </a:r>
            <a:r>
              <a:rPr lang="en-US" dirty="0" err="1" smtClean="0"/>
              <a:t>δ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(open symbols) is compared with random cones (full symbols)</a:t>
            </a:r>
          </a:p>
          <a:p>
            <a:endParaRPr lang="en-US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614990" y="4203647"/>
            <a:ext cx="9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0-10%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987774" y="4203647"/>
            <a:ext cx="10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10-30%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8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Jets in heavy-ion collisions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</a:t>
            </a:fld>
            <a:endParaRPr lang="en-US"/>
          </a:p>
        </p:txBody>
      </p:sp>
      <p:sp>
        <p:nvSpPr>
          <p:cNvPr id="7" name="CasellaDiTesto 6"/>
          <p:cNvSpPr txBox="1"/>
          <p:nvPr/>
        </p:nvSpPr>
        <p:spPr>
          <a:xfrm>
            <a:off x="2206079" y="2076030"/>
            <a:ext cx="2799120" cy="663782"/>
          </a:xfrm>
          <a:prstGeom prst="rect">
            <a:avLst/>
          </a:prstGeom>
          <a:noFill/>
        </p:spPr>
        <p:txBody>
          <a:bodyPr wrap="square" lIns="108722" tIns="54361" rIns="108722" bIns="54361" rtlCol="0">
            <a:spAutoFit/>
          </a:bodyPr>
          <a:lstStyle/>
          <a:p>
            <a:pPr algn="ctr"/>
            <a:r>
              <a:rPr lang="en-US" b="1" dirty="0">
                <a:solidFill>
                  <a:srgbClr val="D2533C"/>
                </a:solidFill>
              </a:rPr>
              <a:t>Parton hard scattering </a:t>
            </a:r>
          </a:p>
          <a:p>
            <a:pPr algn="ctr"/>
            <a:r>
              <a:rPr lang="en-US" dirty="0" smtClean="0"/>
              <a:t>Q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&gt;&gt; 1 </a:t>
            </a:r>
            <a:r>
              <a:rPr lang="en-US" dirty="0" smtClean="0"/>
              <a:t>GeV</a:t>
            </a:r>
            <a:r>
              <a:rPr lang="en-US" baseline="30000" dirty="0" smtClean="0"/>
              <a:t>2</a:t>
            </a:r>
            <a:endParaRPr lang="en-US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057820" y="3338372"/>
            <a:ext cx="2947379" cy="663782"/>
          </a:xfrm>
          <a:prstGeom prst="rect">
            <a:avLst/>
          </a:prstGeom>
          <a:noFill/>
        </p:spPr>
        <p:txBody>
          <a:bodyPr wrap="square" lIns="108722" tIns="54361" rIns="108722" bIns="54361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2533C"/>
                </a:solidFill>
              </a:rPr>
              <a:t>Radiation</a:t>
            </a:r>
            <a:r>
              <a:rPr lang="en-US" dirty="0" smtClean="0">
                <a:solidFill>
                  <a:srgbClr val="D2533C"/>
                </a:solidFill>
              </a:rPr>
              <a:t> </a:t>
            </a:r>
            <a:r>
              <a:rPr lang="en-US" dirty="0" smtClean="0"/>
              <a:t>of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soft gluons and quarks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962809" y="1483394"/>
            <a:ext cx="2196203" cy="356005"/>
          </a:xfrm>
          <a:prstGeom prst="rect">
            <a:avLst/>
          </a:prstGeom>
          <a:noFill/>
        </p:spPr>
        <p:txBody>
          <a:bodyPr wrap="none" lIns="108722" tIns="54361" rIns="108722" bIns="54361" rtlCol="0">
            <a:spAutoFit/>
          </a:bodyPr>
          <a:lstStyle/>
          <a:p>
            <a:r>
              <a:rPr lang="en-US" sz="1600" dirty="0"/>
              <a:t>π</a:t>
            </a:r>
            <a:r>
              <a:rPr lang="en-US" sz="1600" baseline="30000" dirty="0"/>
              <a:t>±</a:t>
            </a:r>
            <a:r>
              <a:rPr lang="en-US" sz="1600" dirty="0"/>
              <a:t>, π</a:t>
            </a:r>
            <a:r>
              <a:rPr lang="en-US" sz="1600" baseline="30000" dirty="0"/>
              <a:t>0</a:t>
            </a:r>
            <a:r>
              <a:rPr lang="en-US" sz="1600" dirty="0"/>
              <a:t>, K</a:t>
            </a:r>
            <a:r>
              <a:rPr lang="en-US" sz="1600" baseline="30000" dirty="0"/>
              <a:t>±</a:t>
            </a:r>
            <a:r>
              <a:rPr lang="en-US" sz="1600" dirty="0"/>
              <a:t>, K</a:t>
            </a:r>
            <a:r>
              <a:rPr lang="en-US" sz="1600" baseline="30000" dirty="0"/>
              <a:t>0</a:t>
            </a:r>
            <a:r>
              <a:rPr lang="en-US" sz="1600" dirty="0"/>
              <a:t>, p, n, …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86468" y="4870176"/>
            <a:ext cx="2862027" cy="940781"/>
          </a:xfrm>
          <a:prstGeom prst="rect">
            <a:avLst/>
          </a:prstGeom>
          <a:noFill/>
        </p:spPr>
        <p:txBody>
          <a:bodyPr wrap="square" lIns="108722" tIns="54361" rIns="108722" bIns="54361" rtlCol="0">
            <a:spAutoFit/>
          </a:bodyPr>
          <a:lstStyle/>
          <a:p>
            <a:pPr algn="ctr"/>
            <a:r>
              <a:rPr lang="en-US" b="1" dirty="0" err="1">
                <a:solidFill>
                  <a:srgbClr val="D2533C"/>
                </a:solidFill>
              </a:rPr>
              <a:t>Hadronization</a:t>
            </a:r>
            <a:r>
              <a:rPr lang="en-US" dirty="0">
                <a:solidFill>
                  <a:srgbClr val="D2533C"/>
                </a:solidFill>
              </a:rPr>
              <a:t> </a:t>
            </a:r>
            <a:r>
              <a:rPr lang="en-US" dirty="0"/>
              <a:t>into a colorless spray of particles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5624610" y="1749876"/>
            <a:ext cx="2657903" cy="1217779"/>
          </a:xfrm>
          <a:prstGeom prst="rect">
            <a:avLst/>
          </a:prstGeom>
          <a:noFill/>
        </p:spPr>
        <p:txBody>
          <a:bodyPr wrap="square" lIns="108722" tIns="54361" rIns="108722" bIns="54361" rtlCol="0">
            <a:spAutoFit/>
          </a:bodyPr>
          <a:lstStyle/>
          <a:p>
            <a:pPr algn="ctr"/>
            <a:r>
              <a:rPr lang="en-US" dirty="0" smtClean="0"/>
              <a:t>In </a:t>
            </a:r>
            <a:r>
              <a:rPr lang="en-US" b="1" dirty="0">
                <a:solidFill>
                  <a:schemeClr val="tx2"/>
                </a:solidFill>
              </a:rPr>
              <a:t>h</a:t>
            </a:r>
            <a:r>
              <a:rPr lang="en-US" b="1" dirty="0" smtClean="0">
                <a:solidFill>
                  <a:schemeClr val="tx2"/>
                </a:solidFill>
              </a:rPr>
              <a:t>eavy-ion </a:t>
            </a:r>
            <a:r>
              <a:rPr lang="en-US" b="1" dirty="0">
                <a:solidFill>
                  <a:schemeClr val="tx2"/>
                </a:solidFill>
              </a:rPr>
              <a:t>collisions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cattered </a:t>
            </a:r>
            <a:r>
              <a:rPr lang="en-US" dirty="0" err="1"/>
              <a:t>partons</a:t>
            </a:r>
            <a:r>
              <a:rPr lang="en-US" dirty="0"/>
              <a:t> interact with the </a:t>
            </a:r>
            <a:r>
              <a:rPr lang="en-US" b="1" dirty="0" smtClean="0">
                <a:solidFill>
                  <a:srgbClr val="D2533C"/>
                </a:solidFill>
              </a:rPr>
              <a:t>hot dense medium</a:t>
            </a:r>
            <a:endParaRPr lang="en-US" b="1" dirty="0">
              <a:solidFill>
                <a:srgbClr val="D2533C"/>
              </a:solidFill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6" y="1541044"/>
            <a:ext cx="1930213" cy="244581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68" y="2915213"/>
            <a:ext cx="3051061" cy="3186663"/>
          </a:xfrm>
          <a:prstGeom prst="rect">
            <a:avLst/>
          </a:prstGeom>
        </p:spPr>
      </p:pic>
      <p:sp>
        <p:nvSpPr>
          <p:cNvPr id="15" name="Freccia destra 14"/>
          <p:cNvSpPr/>
          <p:nvPr/>
        </p:nvSpPr>
        <p:spPr>
          <a:xfrm rot="5400000">
            <a:off x="3273521" y="2835950"/>
            <a:ext cx="604762" cy="4462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ccia destra 15"/>
          <p:cNvSpPr/>
          <p:nvPr/>
        </p:nvSpPr>
        <p:spPr>
          <a:xfrm rot="7658086">
            <a:off x="2327778" y="4154745"/>
            <a:ext cx="604762" cy="4462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ccia destra 17"/>
          <p:cNvSpPr/>
          <p:nvPr/>
        </p:nvSpPr>
        <p:spPr>
          <a:xfrm rot="7508973">
            <a:off x="5463421" y="3514017"/>
            <a:ext cx="604762" cy="4462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/>
          <p:cNvSpPr txBox="1"/>
          <p:nvPr/>
        </p:nvSpPr>
        <p:spPr>
          <a:xfrm>
            <a:off x="3248495" y="4449093"/>
            <a:ext cx="3218492" cy="1494778"/>
          </a:xfrm>
          <a:prstGeom prst="rect">
            <a:avLst/>
          </a:prstGeom>
          <a:noFill/>
        </p:spPr>
        <p:txBody>
          <a:bodyPr wrap="square" lIns="108722" tIns="54361" rIns="108722" bIns="54361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Jet quenching</a:t>
            </a:r>
          </a:p>
          <a:p>
            <a:pPr marL="285750" indent="-285750">
              <a:buFont typeface="Wingdings" charset="2"/>
              <a:buChar char="ü"/>
            </a:pPr>
            <a:r>
              <a:rPr lang="en-US" b="1" dirty="0" smtClean="0"/>
              <a:t>suppression of jet yield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broadening of jet shape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di-jet energy imbalance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4424772" y="6174133"/>
            <a:ext cx="482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Challenge: </a:t>
            </a:r>
            <a:r>
              <a:rPr lang="en-US" b="1" dirty="0" smtClean="0"/>
              <a:t>large, fluctuating background!</a:t>
            </a:r>
            <a:endParaRPr lang="en-US" b="1" dirty="0"/>
          </a:p>
        </p:txBody>
      </p:sp>
      <p:cxnSp>
        <p:nvCxnSpPr>
          <p:cNvPr id="22" name="Connettore 2 21"/>
          <p:cNvCxnSpPr/>
          <p:nvPr/>
        </p:nvCxnSpPr>
        <p:spPr>
          <a:xfrm flipH="1" flipV="1">
            <a:off x="7837714" y="5491238"/>
            <a:ext cx="96763" cy="6828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3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57" y="814143"/>
            <a:ext cx="4179135" cy="401698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Detector effects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6214" y="5530876"/>
            <a:ext cx="7950586" cy="117390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Detector effects </a:t>
            </a:r>
            <a:r>
              <a:rPr lang="en-US" dirty="0" smtClean="0"/>
              <a:t>extracted from a </a:t>
            </a:r>
            <a:r>
              <a:rPr lang="en-US" b="1" dirty="0" smtClean="0"/>
              <a:t>PYTHIA+GEANT </a:t>
            </a:r>
            <a:r>
              <a:rPr lang="en-US" dirty="0" smtClean="0"/>
              <a:t>simulation</a:t>
            </a:r>
          </a:p>
          <a:p>
            <a:r>
              <a:rPr lang="en-US" dirty="0" smtClean="0"/>
              <a:t>Response assumed to be the same as for </a:t>
            </a:r>
            <a:r>
              <a:rPr lang="en-US" dirty="0" err="1" smtClean="0"/>
              <a:t>pp</a:t>
            </a:r>
            <a:r>
              <a:rPr lang="en-US" dirty="0" smtClean="0"/>
              <a:t> collisions, except tracking efficiency</a:t>
            </a:r>
          </a:p>
          <a:p>
            <a:pPr lvl="1"/>
            <a:r>
              <a:rPr lang="en-US" dirty="0" smtClean="0"/>
              <a:t>HIJING simulation used to determine multiplicity effects in </a:t>
            </a:r>
            <a:r>
              <a:rPr lang="en-US" dirty="0" err="1" smtClean="0"/>
              <a:t>Pb-Pb</a:t>
            </a:r>
            <a:r>
              <a:rPr lang="en-US" dirty="0" smtClean="0"/>
              <a:t> collisions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20</a:t>
            </a:fld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1" y="1432816"/>
            <a:ext cx="4179136" cy="401698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092120" y="363984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30000" dirty="0" err="1" smtClean="0"/>
              <a:t>part</a:t>
            </a:r>
            <a:r>
              <a:rPr lang="en-US" dirty="0" smtClean="0"/>
              <a:t> = particle level jet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 smtClean="0"/>
          </a:p>
          <a:p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baseline="30000" dirty="0" err="1" smtClean="0"/>
              <a:t>det</a:t>
            </a:r>
            <a:r>
              <a:rPr lang="en-US" dirty="0" smtClean="0"/>
              <a:t> = detector level jet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endParaRPr lang="en-US" baseline="-250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720391" y="4805108"/>
            <a:ext cx="38287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Jet efficiency dominated by single track efficiency of the leading hadron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122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8896"/>
            <a:ext cx="5280176" cy="419061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Unfolding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21</a:t>
            </a:fld>
            <a:endParaRPr lang="en-US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77" y="487979"/>
            <a:ext cx="4354922" cy="345628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85469" y="5232063"/>
            <a:ext cx="588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</a:t>
            </a:r>
            <a:r>
              <a:rPr lang="en-US" b="1" baseline="30000" dirty="0" err="1" smtClean="0"/>
              <a:t>det</a:t>
            </a:r>
            <a:r>
              <a:rPr lang="en-US" b="1" baseline="30000" dirty="0" smtClean="0"/>
              <a:t> </a:t>
            </a:r>
            <a:r>
              <a:rPr lang="en-US" b="1" dirty="0" smtClean="0"/>
              <a:t>(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baseline="30000" dirty="0" err="1" smtClean="0"/>
              <a:t>det</a:t>
            </a:r>
            <a:r>
              <a:rPr lang="en-US" b="1" dirty="0" smtClean="0"/>
              <a:t>) = </a:t>
            </a:r>
            <a:r>
              <a:rPr lang="en-US" b="1" dirty="0" err="1" smtClean="0"/>
              <a:t>RM</a:t>
            </a:r>
            <a:r>
              <a:rPr lang="en-US" b="1" baseline="-25000" dirty="0" err="1" smtClean="0"/>
              <a:t>comb</a:t>
            </a:r>
            <a:r>
              <a:rPr lang="en-US" b="1" dirty="0" smtClean="0"/>
              <a:t> (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baseline="30000" dirty="0" err="1" smtClean="0"/>
              <a:t>det</a:t>
            </a:r>
            <a:r>
              <a:rPr lang="en-US" b="1" dirty="0" smtClean="0"/>
              <a:t>, </a:t>
            </a:r>
            <a:r>
              <a:rPr lang="en-US" b="1" i="1" dirty="0" err="1"/>
              <a:t>p</a:t>
            </a:r>
            <a:r>
              <a:rPr lang="en-US" b="1" baseline="-25000" dirty="0" err="1"/>
              <a:t>T</a:t>
            </a:r>
            <a:r>
              <a:rPr lang="en-US" b="1" baseline="30000" dirty="0" err="1"/>
              <a:t>part</a:t>
            </a:r>
            <a:r>
              <a:rPr lang="en-US" b="1" dirty="0" smtClean="0"/>
              <a:t>)× </a:t>
            </a:r>
            <a:r>
              <a:rPr lang="en-US" b="1" dirty="0" err="1"/>
              <a:t>ε</a:t>
            </a:r>
            <a:r>
              <a:rPr lang="en-US" b="1" dirty="0"/>
              <a:t> (</a:t>
            </a:r>
            <a:r>
              <a:rPr lang="en-US" b="1" i="1" dirty="0" err="1"/>
              <a:t>p</a:t>
            </a:r>
            <a:r>
              <a:rPr lang="en-US" b="1" baseline="-25000" dirty="0" err="1"/>
              <a:t>T</a:t>
            </a:r>
            <a:r>
              <a:rPr lang="en-US" b="1" baseline="30000" dirty="0" err="1"/>
              <a:t>part</a:t>
            </a:r>
            <a:r>
              <a:rPr lang="en-US" b="1" dirty="0" smtClean="0"/>
              <a:t>) × </a:t>
            </a:r>
            <a:r>
              <a:rPr lang="en-US" b="1" dirty="0" err="1" smtClean="0"/>
              <a:t>f</a:t>
            </a:r>
            <a:r>
              <a:rPr lang="en-US" b="1" baseline="30000" dirty="0" err="1"/>
              <a:t>p</a:t>
            </a:r>
            <a:r>
              <a:rPr lang="en-US" b="1" baseline="30000" dirty="0" err="1" smtClean="0"/>
              <a:t>art</a:t>
            </a:r>
            <a:r>
              <a:rPr lang="en-US" b="1" dirty="0" smtClean="0"/>
              <a:t>(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baseline="30000" dirty="0" err="1" smtClean="0"/>
              <a:t>part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332849" y="6169077"/>
            <a:ext cx="7279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Mathematically ill-posed problem: </a:t>
            </a:r>
            <a:r>
              <a:rPr lang="en-US" b="1" dirty="0" smtClean="0"/>
              <a:t>regularization</a:t>
            </a:r>
            <a:r>
              <a:rPr lang="en-US" dirty="0" smtClean="0"/>
              <a:t> needed to suppress </a:t>
            </a:r>
          </a:p>
          <a:p>
            <a:r>
              <a:rPr lang="en-US" dirty="0" smtClean="0"/>
              <a:t>unphysical oscillations (see </a:t>
            </a:r>
            <a:r>
              <a:rPr lang="en-US" b="1" dirty="0" smtClean="0">
                <a:solidFill>
                  <a:srgbClr val="FF6600"/>
                </a:solidFill>
              </a:rPr>
              <a:t>k = 8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935082" y="3893054"/>
            <a:ext cx="4092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SVD regularization</a:t>
            </a:r>
            <a:r>
              <a:rPr lang="en-US" sz="1600" baseline="30000" dirty="0" smtClean="0"/>
              <a:t>[1]</a:t>
            </a:r>
            <a:r>
              <a:rPr lang="en-US" sz="1600" b="1" dirty="0" smtClean="0"/>
              <a:t> </a:t>
            </a:r>
            <a:r>
              <a:rPr lang="en-US" sz="1600" dirty="0" smtClean="0"/>
              <a:t>acts like a “high frequency filter” of a Fourier decomposition</a:t>
            </a:r>
          </a:p>
          <a:p>
            <a:r>
              <a:rPr lang="en-US" sz="1600" dirty="0" smtClean="0"/>
              <a:t>Driven by an integer parameter</a:t>
            </a:r>
            <a:r>
              <a:rPr lang="en-US" sz="1600" b="1" dirty="0" smtClean="0"/>
              <a:t> k</a:t>
            </a:r>
            <a:endParaRPr lang="en-US" sz="1600" b="1" dirty="0"/>
          </a:p>
        </p:txBody>
      </p:sp>
      <p:sp>
        <p:nvSpPr>
          <p:cNvPr id="14" name="Rettangolo 13"/>
          <p:cNvSpPr/>
          <p:nvPr/>
        </p:nvSpPr>
        <p:spPr>
          <a:xfrm>
            <a:off x="5133896" y="4690061"/>
            <a:ext cx="3629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/>
              <a:t>[1]</a:t>
            </a:r>
            <a:r>
              <a:rPr lang="en-US" sz="1200" dirty="0" smtClean="0"/>
              <a:t> A</a:t>
            </a:r>
            <a:r>
              <a:rPr lang="en-US" sz="1200" dirty="0"/>
              <a:t>. </a:t>
            </a:r>
            <a:r>
              <a:rPr lang="en-US" sz="1200" dirty="0" err="1"/>
              <a:t>Hocker</a:t>
            </a:r>
            <a:r>
              <a:rPr lang="en-US" sz="1200" dirty="0"/>
              <a:t> and V. </a:t>
            </a:r>
            <a:r>
              <a:rPr lang="en-US" sz="1200" dirty="0" err="1" smtClean="0"/>
              <a:t>Kartvelishvili</a:t>
            </a:r>
            <a:r>
              <a:rPr lang="en-US" sz="1200" dirty="0" smtClean="0"/>
              <a:t>, </a:t>
            </a:r>
            <a:r>
              <a:rPr lang="en-US" sz="1200" i="1" dirty="0" err="1"/>
              <a:t>Nucl</a:t>
            </a:r>
            <a:r>
              <a:rPr lang="en-US" sz="1200" i="1" dirty="0"/>
              <a:t>. </a:t>
            </a:r>
            <a:r>
              <a:rPr lang="en-US" sz="1200" i="1" dirty="0" err="1"/>
              <a:t>Instrum</a:t>
            </a:r>
            <a:r>
              <a:rPr lang="en-US" sz="1200" i="1" dirty="0"/>
              <a:t>. Meth.</a:t>
            </a:r>
            <a:r>
              <a:rPr lang="en-US" sz="1200" dirty="0"/>
              <a:t> A 372 (1996) 469 [</a:t>
            </a:r>
            <a:r>
              <a:rPr lang="en-US" sz="1200" dirty="0" err="1"/>
              <a:t>arXiv:hep-ph</a:t>
            </a:r>
            <a:r>
              <a:rPr lang="en-US" sz="1200" dirty="0"/>
              <a:t>/</a:t>
            </a:r>
            <a:r>
              <a:rPr lang="en-US" sz="1200" dirty="0" smtClean="0"/>
              <a:t>9509307]</a:t>
            </a:r>
            <a:endParaRPr lang="en-US" sz="1200" dirty="0"/>
          </a:p>
        </p:txBody>
      </p:sp>
      <p:sp>
        <p:nvSpPr>
          <p:cNvPr id="3" name="Freccia destra 2"/>
          <p:cNvSpPr/>
          <p:nvPr/>
        </p:nvSpPr>
        <p:spPr>
          <a:xfrm>
            <a:off x="1056363" y="5601395"/>
            <a:ext cx="4223815" cy="6456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Unfolding</a:t>
            </a:r>
          </a:p>
        </p:txBody>
      </p:sp>
    </p:spTree>
    <p:extLst>
      <p:ext uri="{BB962C8B-B14F-4D97-AF65-F5344CB8AC3E}">
        <p14:creationId xmlns:p14="http://schemas.microsoft.com/office/powerpoint/2010/main" val="37324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of systematic uncertainties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017522"/>
              </p:ext>
            </p:extLst>
          </p:nvPr>
        </p:nvGraphicFramePr>
        <p:xfrm>
          <a:off x="871001" y="1372552"/>
          <a:ext cx="4607280" cy="5358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8976"/>
                <a:gridCol w="1159152"/>
                <a:gridCol w="1159152"/>
              </a:tblGrid>
              <a:tr h="39969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0-10%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10-30%</a:t>
                      </a:r>
                      <a:endParaRPr lang="en-US" sz="1600" dirty="0"/>
                    </a:p>
                  </a:txBody>
                  <a:tcPr anchor="ctr"/>
                </a:tc>
              </a:tr>
              <a:tr h="567994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Unfolding: </a:t>
                      </a:r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method, </a:t>
                      </a: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prior choice,</a:t>
                      </a:r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regularization strength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10%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7%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Measured </a:t>
                      </a:r>
                      <a:r>
                        <a:rPr lang="en-US" sz="1200" i="1" dirty="0" err="1" smtClean="0">
                          <a:solidFill>
                            <a:schemeClr val="accent4"/>
                          </a:solidFill>
                        </a:rPr>
                        <a:t>p</a:t>
                      </a:r>
                      <a:r>
                        <a:rPr lang="en-US" sz="1200" baseline="-25000" dirty="0" err="1" smtClean="0">
                          <a:solidFill>
                            <a:schemeClr val="accent4"/>
                          </a:solidFill>
                        </a:rPr>
                        <a:t>T</a:t>
                      </a: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 range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5%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3%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Unfolded </a:t>
                      </a:r>
                      <a:r>
                        <a:rPr lang="en-US" sz="1200" i="1" dirty="0" err="1" smtClean="0">
                          <a:solidFill>
                            <a:schemeClr val="accent4"/>
                          </a:solidFill>
                        </a:rPr>
                        <a:t>p</a:t>
                      </a:r>
                      <a:r>
                        <a:rPr lang="en-US" sz="1200" baseline="-25000" dirty="0" err="1" smtClean="0">
                          <a:solidFill>
                            <a:schemeClr val="accent4"/>
                          </a:solidFill>
                        </a:rPr>
                        <a:t>T</a:t>
                      </a: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 range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1%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2%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</a:tr>
              <a:tr h="22373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Total unfolding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11.2%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7.9%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  <a:tr h="31555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4C5A6A"/>
                          </a:solidFill>
                        </a:rPr>
                        <a:t>EMCal</a:t>
                      </a:r>
                      <a:r>
                        <a:rPr lang="en-US" sz="1200" baseline="0" dirty="0" smtClean="0">
                          <a:solidFill>
                            <a:srgbClr val="4C5A6A"/>
                          </a:solidFill>
                        </a:rPr>
                        <a:t> energy scale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3%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3%</a:t>
                      </a: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4C5A6A"/>
                          </a:solidFill>
                        </a:rPr>
                        <a:t>Clusterizer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10%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6%</a:t>
                      </a: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Resolution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1%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1%</a:t>
                      </a: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Nonlinearity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3%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3%</a:t>
                      </a:r>
                    </a:p>
                  </a:txBody>
                  <a:tcPr anchor="ctr"/>
                </a:tc>
              </a:tr>
              <a:tr h="22373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Total </a:t>
                      </a:r>
                      <a:r>
                        <a:rPr lang="en-US" sz="1400" b="1" dirty="0" err="1" smtClean="0">
                          <a:solidFill>
                            <a:schemeClr val="tx2"/>
                          </a:solidFill>
                        </a:rPr>
                        <a:t>EMCal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10.9%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2"/>
                          </a:solidFill>
                        </a:rPr>
                        <a:t>7.4%</a:t>
                      </a: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Scale factor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2%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2%</a:t>
                      </a: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Tracking efficiency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10%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accent4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</a:tr>
              <a:tr h="31555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4C5A6A"/>
                          </a:solidFill>
                        </a:rPr>
                        <a:t>Hadronic</a:t>
                      </a:r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 correction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7%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accent4"/>
                          </a:solidFill>
                        </a:rPr>
                        <a:t>5%</a:t>
                      </a:r>
                    </a:p>
                  </a:txBody>
                  <a:tcPr anchor="ctr"/>
                </a:tc>
              </a:tr>
              <a:tr h="31555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Bkg.</a:t>
                      </a:r>
                      <a:r>
                        <a:rPr lang="en-US" sz="1200" baseline="0" dirty="0" smtClean="0">
                          <a:solidFill>
                            <a:srgbClr val="4C5A6A"/>
                          </a:solidFill>
                        </a:rPr>
                        <a:t> fluctuations (</a:t>
                      </a:r>
                      <a:r>
                        <a:rPr lang="en-US" sz="1200" i="1" baseline="0" dirty="0" err="1" smtClean="0">
                          <a:solidFill>
                            <a:srgbClr val="4C5A6A"/>
                          </a:solidFill>
                        </a:rPr>
                        <a:t>δp</a:t>
                      </a:r>
                      <a:r>
                        <a:rPr lang="en-US" sz="1200" baseline="-25000" dirty="0" err="1" smtClean="0">
                          <a:solidFill>
                            <a:srgbClr val="4C5A6A"/>
                          </a:solidFill>
                        </a:rPr>
                        <a:t>T</a:t>
                      </a:r>
                      <a:r>
                        <a:rPr lang="en-US" sz="1200" baseline="0" dirty="0" smtClean="0">
                          <a:solidFill>
                            <a:srgbClr val="4C5A6A"/>
                          </a:solidFill>
                        </a:rPr>
                        <a:t>)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5%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2%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</a:tr>
              <a:tr h="20135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Flow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rgbClr val="4C5A6A"/>
                          </a:solidFill>
                        </a:rPr>
                        <a:t>1%</a:t>
                      </a:r>
                      <a:endParaRPr lang="en-US" sz="1200" dirty="0">
                        <a:solidFill>
                          <a:srgbClr val="4C5A6A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2%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2373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D2533C"/>
                          </a:solidFill>
                        </a:rPr>
                        <a:t>Total others</a:t>
                      </a:r>
                      <a:endParaRPr lang="en-US" sz="1400" b="1" dirty="0">
                        <a:solidFill>
                          <a:srgbClr val="D2533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rgbClr val="D2533C"/>
                          </a:solidFill>
                        </a:rPr>
                        <a:t>13.4%</a:t>
                      </a:r>
                      <a:endParaRPr lang="en-US" sz="1400" b="1" dirty="0">
                        <a:solidFill>
                          <a:srgbClr val="D2533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 smtClean="0">
                          <a:solidFill>
                            <a:srgbClr val="D2533C"/>
                          </a:solidFill>
                        </a:rPr>
                        <a:t>11.7</a:t>
                      </a:r>
                      <a:endParaRPr lang="en-US" sz="1400" b="1" dirty="0">
                        <a:solidFill>
                          <a:srgbClr val="D2533C"/>
                        </a:solidFill>
                      </a:endParaRPr>
                    </a:p>
                  </a:txBody>
                  <a:tcPr anchor="ctr"/>
                </a:tc>
              </a:tr>
              <a:tr h="24610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~21%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~16%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5725227" y="1502751"/>
            <a:ext cx="29615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Most of the uncertainties are </a:t>
            </a:r>
            <a:r>
              <a:rPr lang="en-US" sz="2400" i="1" dirty="0" err="1" smtClean="0"/>
              <a:t>p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dependent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 values shown in the table for each category correspond to the maximum uncertainty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88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77" y="1290440"/>
            <a:ext cx="3464845" cy="33059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9" y="1206365"/>
            <a:ext cx="4577565" cy="43676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Average background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609326"/>
            <a:ext cx="8229600" cy="126344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Event-by-event </a:t>
            </a:r>
            <a:r>
              <a:rPr lang="en-US" sz="1600" b="1" dirty="0" smtClean="0">
                <a:solidFill>
                  <a:srgbClr val="000090"/>
                </a:solidFill>
              </a:rPr>
              <a:t>charged background density</a:t>
            </a:r>
            <a:r>
              <a:rPr lang="en-US" sz="1600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Scaled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to account for neutral energy:</a:t>
            </a:r>
            <a:endParaRPr lang="en-US" sz="16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Gruppo 13"/>
          <p:cNvGrpSpPr/>
          <p:nvPr/>
        </p:nvGrpSpPr>
        <p:grpSpPr>
          <a:xfrm>
            <a:off x="4296657" y="6231524"/>
            <a:ext cx="2230815" cy="488914"/>
            <a:chOff x="1591281" y="5775966"/>
            <a:chExt cx="2230815" cy="488914"/>
          </a:xfrm>
        </p:grpSpPr>
        <p:graphicFrame>
          <p:nvGraphicFramePr>
            <p:cNvPr id="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5858793"/>
                </p:ext>
              </p:extLst>
            </p:nvPr>
          </p:nvGraphicFramePr>
          <p:xfrm>
            <a:off x="1607065" y="5804505"/>
            <a:ext cx="2208212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8" name="Equation" r:id="rId5" imgW="1219200" imgH="254000" progId="Equation.3">
                    <p:embed/>
                  </p:oleObj>
                </mc:Choice>
                <mc:Fallback>
                  <p:oleObj name="Equation" r:id="rId5" imgW="12192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07065" y="5804505"/>
                          <a:ext cx="2208212" cy="4603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ttangolo 9"/>
            <p:cNvSpPr/>
            <p:nvPr/>
          </p:nvSpPr>
          <p:spPr>
            <a:xfrm>
              <a:off x="1591281" y="5780804"/>
              <a:ext cx="646340" cy="48381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2426306" y="5775966"/>
              <a:ext cx="561217" cy="483810"/>
            </a:xfrm>
            <a:prstGeom prst="rect">
              <a:avLst/>
            </a:prstGeom>
            <a:noFill/>
            <a:ln w="28575" cmpd="sng">
              <a:solidFill>
                <a:srgbClr val="FF71B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3081640" y="5775966"/>
              <a:ext cx="740456" cy="48381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5140476" y="5411599"/>
            <a:ext cx="2622550" cy="804863"/>
            <a:chOff x="4757118" y="5292951"/>
            <a:chExt cx="2622550" cy="804863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4375064"/>
                </p:ext>
              </p:extLst>
            </p:nvPr>
          </p:nvGraphicFramePr>
          <p:xfrm>
            <a:off x="4757118" y="5292951"/>
            <a:ext cx="2622550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9" name="Equation" r:id="rId7" imgW="1447800" imgH="444500" progId="Equation.3">
                    <p:embed/>
                  </p:oleObj>
                </mc:Choice>
                <mc:Fallback>
                  <p:oleObj name="Equation" r:id="rId7" imgW="14478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57118" y="5292951"/>
                          <a:ext cx="2622550" cy="8048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ttangolo 14"/>
            <p:cNvSpPr/>
            <p:nvPr/>
          </p:nvSpPr>
          <p:spPr>
            <a:xfrm>
              <a:off x="4757118" y="5465427"/>
              <a:ext cx="740456" cy="48381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5522941" y="533400"/>
            <a:ext cx="2865540" cy="930032"/>
            <a:chOff x="5346095" y="4675845"/>
            <a:chExt cx="2865540" cy="930032"/>
          </a:xfrm>
        </p:grpSpPr>
        <p:graphicFrame>
          <p:nvGraphicFramePr>
            <p:cNvPr id="17" name="Oggetto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5666845"/>
                </p:ext>
              </p:extLst>
            </p:nvPr>
          </p:nvGraphicFramePr>
          <p:xfrm>
            <a:off x="5400402" y="4675845"/>
            <a:ext cx="2811233" cy="9300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0" name="Equation" r:id="rId9" imgW="1689100" imgH="558800" progId="Equation.3">
                    <p:embed/>
                  </p:oleObj>
                </mc:Choice>
                <mc:Fallback>
                  <p:oleObj name="Equation" r:id="rId9" imgW="1689100" imgH="558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400402" y="4675845"/>
                          <a:ext cx="2811233" cy="9300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ttangolo 17"/>
            <p:cNvSpPr/>
            <p:nvPr/>
          </p:nvSpPr>
          <p:spPr>
            <a:xfrm>
              <a:off x="5346095" y="4949633"/>
              <a:ext cx="561217" cy="483810"/>
            </a:xfrm>
            <a:prstGeom prst="rect">
              <a:avLst/>
            </a:prstGeom>
            <a:noFill/>
            <a:ln w="28575" cmpd="sng">
              <a:solidFill>
                <a:srgbClr val="FF71B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asellaDiTesto 20"/>
          <p:cNvSpPr txBox="1"/>
          <p:nvPr/>
        </p:nvSpPr>
        <p:spPr>
          <a:xfrm>
            <a:off x="653998" y="5884630"/>
            <a:ext cx="4162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Median approach reduces bias from signal jets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5628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Charged jet </a:t>
            </a:r>
            <a:r>
              <a:rPr lang="en-US" i="1" dirty="0" smtClean="0"/>
              <a:t>R</a:t>
            </a:r>
            <a:r>
              <a:rPr lang="en-US" baseline="-25000" dirty="0" smtClean="0"/>
              <a:t>CP</a:t>
            </a:r>
            <a:endParaRPr lang="en-US" baseline="-250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24</a:t>
            </a:fld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201569" y="6334832"/>
            <a:ext cx="519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ALICE Collaboration, JHEP </a:t>
            </a:r>
            <a:r>
              <a:rPr lang="en-US" dirty="0"/>
              <a:t>1403 (2014) 013</a:t>
            </a:r>
          </a:p>
        </p:txBody>
      </p:sp>
      <p:pic>
        <p:nvPicPr>
          <p:cNvPr id="8" name="Immagine 7" descr="2013-Nov-02-RCP_R03HadTrig6_Pane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42" y="1524000"/>
            <a:ext cx="3448619" cy="4563075"/>
          </a:xfrm>
          <a:prstGeom prst="rect">
            <a:avLst/>
          </a:prstGeom>
        </p:spPr>
      </p:pic>
      <p:pic>
        <p:nvPicPr>
          <p:cNvPr id="9" name="Immagine 8" descr="2013-Nov-02-RCP_R02HadTrig6_Pane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1" y="1524000"/>
            <a:ext cx="3448620" cy="4563075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9988" y="2371422"/>
            <a:ext cx="9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dirty="0" smtClean="0"/>
              <a:t> = 0.2</a:t>
            </a:r>
            <a:endParaRPr lang="en-US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8088261" y="2371422"/>
            <a:ext cx="9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dirty="0" smtClean="0"/>
              <a:t> = 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7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2012-Jun-05-raa_p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73" y="1443652"/>
            <a:ext cx="4446727" cy="5011390"/>
          </a:xfrm>
          <a:prstGeom prst="rect">
            <a:avLst/>
          </a:prstGeom>
        </p:spPr>
      </p:pic>
      <p:pic>
        <p:nvPicPr>
          <p:cNvPr id="7" name="Immagine 6" descr="2013-Oct-29-raa_cms_mode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290"/>
            <a:ext cx="4578140" cy="369803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Charged particle </a:t>
            </a:r>
            <a:r>
              <a:rPr lang="en-US" i="1" dirty="0" smtClean="0"/>
              <a:t>R</a:t>
            </a:r>
            <a:r>
              <a:rPr lang="en-US" baseline="-25000" dirty="0" smtClean="0"/>
              <a:t>AA</a:t>
            </a:r>
            <a:endParaRPr lang="en-US" baseline="-250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25</a:t>
            </a:fld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290710" y="5125329"/>
            <a:ext cx="4773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ALICE Collaboration, Physics Letters B 720 (2013) 52</a:t>
            </a:r>
          </a:p>
          <a:p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dx.doi.org</a:t>
            </a:r>
            <a:r>
              <a:rPr lang="en-US" sz="1400" dirty="0"/>
              <a:t>/10.1016/j.physletb.2013.01.051.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676411" y="6334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The ALICE Collaboration, </a:t>
            </a:r>
            <a:r>
              <a:rPr lang="en-US" sz="1400" dirty="0" smtClean="0"/>
              <a:t>Physics </a:t>
            </a:r>
            <a:r>
              <a:rPr lang="en-US" sz="1400" dirty="0"/>
              <a:t>Letters </a:t>
            </a:r>
            <a:r>
              <a:rPr lang="en-US" sz="1400" dirty="0" smtClean="0"/>
              <a:t>B</a:t>
            </a:r>
            <a:r>
              <a:rPr lang="en-US" sz="1400" dirty="0"/>
              <a:t> </a:t>
            </a:r>
            <a:r>
              <a:rPr lang="en-US" sz="1400" dirty="0" smtClean="0"/>
              <a:t>696 (2011) 30</a:t>
            </a:r>
          </a:p>
          <a:p>
            <a:pPr algn="r"/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dx.doi.org</a:t>
            </a:r>
            <a:r>
              <a:rPr lang="en-US" sz="1400" dirty="0"/>
              <a:t>/10.1016/j.physletb.2010.12.020.</a:t>
            </a:r>
          </a:p>
        </p:txBody>
      </p:sp>
    </p:spTree>
    <p:extLst>
      <p:ext uri="{BB962C8B-B14F-4D97-AF65-F5344CB8AC3E}">
        <p14:creationId xmlns:p14="http://schemas.microsoft.com/office/powerpoint/2010/main" val="78433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Charged jet </a:t>
            </a:r>
            <a:r>
              <a:rPr lang="en-US" i="1" dirty="0" err="1" smtClean="0"/>
              <a:t>R</a:t>
            </a:r>
            <a:r>
              <a:rPr lang="en-US" baseline="-25000" dirty="0" err="1" smtClean="0"/>
              <a:t>pPb</a:t>
            </a:r>
            <a:endParaRPr lang="en-US" baseline="-250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26</a:t>
            </a:fld>
            <a:endParaRPr lang="en-US"/>
          </a:p>
        </p:txBody>
      </p:sp>
      <p:pic>
        <p:nvPicPr>
          <p:cNvPr id="3" name="Immagine 2" descr="2013-Jul-16-FinalRpP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29" y="2197178"/>
            <a:ext cx="4620771" cy="3015318"/>
          </a:xfrm>
          <a:prstGeom prst="rect">
            <a:avLst/>
          </a:prstGeom>
        </p:spPr>
      </p:pic>
      <p:pic>
        <p:nvPicPr>
          <p:cNvPr id="7" name="Immagine 6" descr="2013-Jul-16-FinalYiel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78"/>
            <a:ext cx="4620771" cy="30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5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hargedRpP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0" y="1379459"/>
            <a:ext cx="4927888" cy="532793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Charged particle </a:t>
            </a:r>
            <a:r>
              <a:rPr lang="en-US" i="1" dirty="0" err="1" smtClean="0"/>
              <a:t>R</a:t>
            </a:r>
            <a:r>
              <a:rPr lang="en-US" baseline="-25000" dirty="0" err="1" smtClean="0"/>
              <a:t>pPb</a:t>
            </a:r>
            <a:endParaRPr lang="en-US" baseline="-250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27</a:t>
            </a:fld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6997641" y="62736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[arXiv</a:t>
            </a:r>
            <a:r>
              <a:rPr lang="en-US" dirty="0"/>
              <a:t>:</a:t>
            </a:r>
            <a:r>
              <a:rPr lang="en-US" dirty="0" smtClean="0"/>
              <a:t>1405.2737]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630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overview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DC5D-DC47-2646-934F-78A4803904B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233267"/>
              </p:ext>
            </p:extLst>
          </p:nvPr>
        </p:nvGraphicFramePr>
        <p:xfrm>
          <a:off x="-260602" y="1824404"/>
          <a:ext cx="3919719" cy="333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/>
          <p:cNvSpPr/>
          <p:nvPr/>
        </p:nvSpPr>
        <p:spPr>
          <a:xfrm>
            <a:off x="195918" y="3324504"/>
            <a:ext cx="2959669" cy="7399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Jet finder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/>
              <a:t>a</a:t>
            </a:r>
            <a:r>
              <a:rPr lang="en-US" sz="2000" dirty="0" smtClean="0"/>
              <a:t>nti-</a:t>
            </a:r>
            <a:r>
              <a:rPr lang="en-US" sz="2000" i="1" dirty="0" err="1" smtClean="0"/>
              <a:t>k</a:t>
            </a:r>
            <a:r>
              <a:rPr lang="en-US" sz="2000" baseline="-25000" dirty="0" err="1" smtClean="0"/>
              <a:t>T</a:t>
            </a:r>
            <a:endParaRPr lang="en-US" sz="2000" kern="1200" baseline="-250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315149" y="1473482"/>
            <a:ext cx="163122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Charged tracks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303170" y="2099220"/>
            <a:ext cx="163122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EMCal</a:t>
            </a:r>
            <a:r>
              <a:rPr lang="en-US" sz="1600" dirty="0" smtClean="0"/>
              <a:t> clusters</a:t>
            </a:r>
            <a:endParaRPr lang="en-US" sz="1600" dirty="0"/>
          </a:p>
        </p:txBody>
      </p:sp>
      <p:sp>
        <p:nvSpPr>
          <p:cNvPr id="10" name="Freccia sinistra 9"/>
          <p:cNvSpPr/>
          <p:nvPr/>
        </p:nvSpPr>
        <p:spPr>
          <a:xfrm rot="20622283">
            <a:off x="4585450" y="1744325"/>
            <a:ext cx="670837" cy="17917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ccia sinistra 10"/>
          <p:cNvSpPr/>
          <p:nvPr/>
        </p:nvSpPr>
        <p:spPr>
          <a:xfrm rot="658939">
            <a:off x="4599603" y="2130943"/>
            <a:ext cx="642289" cy="18635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/>
          <p:cNvSpPr txBox="1"/>
          <p:nvPr/>
        </p:nvSpPr>
        <p:spPr>
          <a:xfrm>
            <a:off x="3429000" y="1722284"/>
            <a:ext cx="1108555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Charged particle</a:t>
            </a:r>
          </a:p>
          <a:p>
            <a:pPr algn="ctr"/>
            <a:r>
              <a:rPr lang="en-US" sz="1400" dirty="0" smtClean="0"/>
              <a:t>correction</a:t>
            </a:r>
            <a:endParaRPr lang="en-US" sz="1400" dirty="0"/>
          </a:p>
        </p:txBody>
      </p:sp>
      <p:sp>
        <p:nvSpPr>
          <p:cNvPr id="13" name="Freccia angolare in su 12"/>
          <p:cNvSpPr/>
          <p:nvPr/>
        </p:nvSpPr>
        <p:spPr>
          <a:xfrm rot="10800000">
            <a:off x="1525010" y="1484531"/>
            <a:ext cx="3699747" cy="41929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ccia destra 13"/>
          <p:cNvSpPr/>
          <p:nvPr/>
        </p:nvSpPr>
        <p:spPr>
          <a:xfrm rot="10800000">
            <a:off x="2762883" y="2014013"/>
            <a:ext cx="578741" cy="1712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ccia destra 14"/>
          <p:cNvSpPr/>
          <p:nvPr/>
        </p:nvSpPr>
        <p:spPr>
          <a:xfrm rot="5400000">
            <a:off x="1466444" y="5229502"/>
            <a:ext cx="453047" cy="495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sellaDiTesto 15"/>
          <p:cNvSpPr txBox="1"/>
          <p:nvPr/>
        </p:nvSpPr>
        <p:spPr>
          <a:xfrm>
            <a:off x="956801" y="5774341"/>
            <a:ext cx="1481906" cy="5847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Detector level jet spectrum</a:t>
            </a:r>
            <a:endParaRPr lang="en-US" sz="1600" dirty="0"/>
          </a:p>
        </p:txBody>
      </p:sp>
      <p:sp>
        <p:nvSpPr>
          <p:cNvPr id="17" name="Freccia destra 16"/>
          <p:cNvSpPr/>
          <p:nvPr/>
        </p:nvSpPr>
        <p:spPr>
          <a:xfrm rot="16200000">
            <a:off x="4823899" y="5406130"/>
            <a:ext cx="485234" cy="36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/>
          <p:cNvSpPr txBox="1"/>
          <p:nvPr/>
        </p:nvSpPr>
        <p:spPr>
          <a:xfrm>
            <a:off x="4186163" y="4870886"/>
            <a:ext cx="16652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Unfolding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297326" y="5846030"/>
            <a:ext cx="588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</a:t>
            </a:r>
            <a:r>
              <a:rPr lang="en-US" b="1" baseline="30000" dirty="0" err="1" smtClean="0"/>
              <a:t>det</a:t>
            </a:r>
            <a:r>
              <a:rPr lang="en-US" b="1" baseline="30000" dirty="0" smtClean="0"/>
              <a:t> </a:t>
            </a:r>
            <a:r>
              <a:rPr lang="en-US" b="1" dirty="0" smtClean="0"/>
              <a:t>(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baseline="30000" dirty="0" err="1" smtClean="0"/>
              <a:t>det</a:t>
            </a:r>
            <a:r>
              <a:rPr lang="en-US" b="1" dirty="0" smtClean="0"/>
              <a:t>) = </a:t>
            </a:r>
            <a:r>
              <a:rPr lang="en-US" b="1" dirty="0" err="1" smtClean="0"/>
              <a:t>RM</a:t>
            </a:r>
            <a:r>
              <a:rPr lang="en-US" b="1" baseline="-25000" dirty="0" err="1" smtClean="0"/>
              <a:t>comb</a:t>
            </a:r>
            <a:r>
              <a:rPr lang="en-US" b="1" dirty="0" smtClean="0"/>
              <a:t> (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baseline="30000" dirty="0" err="1" smtClean="0"/>
              <a:t>det</a:t>
            </a:r>
            <a:r>
              <a:rPr lang="en-US" b="1" dirty="0" smtClean="0"/>
              <a:t>, </a:t>
            </a:r>
            <a:r>
              <a:rPr lang="en-US" b="1" i="1" dirty="0" err="1"/>
              <a:t>p</a:t>
            </a:r>
            <a:r>
              <a:rPr lang="en-US" b="1" baseline="-25000" dirty="0" err="1"/>
              <a:t>T</a:t>
            </a:r>
            <a:r>
              <a:rPr lang="en-US" b="1" baseline="30000" dirty="0" err="1"/>
              <a:t>part</a:t>
            </a:r>
            <a:r>
              <a:rPr lang="en-US" b="1" dirty="0" smtClean="0"/>
              <a:t>)× </a:t>
            </a:r>
            <a:r>
              <a:rPr lang="en-US" b="1" dirty="0" err="1"/>
              <a:t>ε</a:t>
            </a:r>
            <a:r>
              <a:rPr lang="en-US" b="1" dirty="0"/>
              <a:t> (</a:t>
            </a:r>
            <a:r>
              <a:rPr lang="en-US" b="1" i="1" dirty="0" err="1"/>
              <a:t>p</a:t>
            </a:r>
            <a:r>
              <a:rPr lang="en-US" b="1" baseline="-25000" dirty="0" err="1"/>
              <a:t>T</a:t>
            </a:r>
            <a:r>
              <a:rPr lang="en-US" b="1" baseline="30000" dirty="0" err="1"/>
              <a:t>part</a:t>
            </a:r>
            <a:r>
              <a:rPr lang="en-US" b="1" dirty="0" smtClean="0"/>
              <a:t>) × </a:t>
            </a:r>
            <a:r>
              <a:rPr lang="en-US" b="1" dirty="0" err="1" smtClean="0"/>
              <a:t>f</a:t>
            </a:r>
            <a:r>
              <a:rPr lang="en-US" b="1" baseline="30000" dirty="0" err="1"/>
              <a:t>p</a:t>
            </a:r>
            <a:r>
              <a:rPr lang="en-US" b="1" baseline="30000" dirty="0" err="1" smtClean="0"/>
              <a:t>art</a:t>
            </a:r>
            <a:r>
              <a:rPr lang="en-US" b="1" dirty="0" smtClean="0"/>
              <a:t>(</a:t>
            </a:r>
            <a:r>
              <a:rPr lang="en-US" b="1" i="1" dirty="0" err="1" smtClean="0"/>
              <a:t>p</a:t>
            </a:r>
            <a:r>
              <a:rPr lang="en-US" b="1" baseline="-25000" dirty="0" err="1" smtClean="0"/>
              <a:t>T</a:t>
            </a:r>
            <a:r>
              <a:rPr lang="en-US" b="1" baseline="30000" dirty="0" err="1" smtClean="0"/>
              <a:t>part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0" name="Freccia destra 19"/>
          <p:cNvSpPr/>
          <p:nvPr/>
        </p:nvSpPr>
        <p:spPr>
          <a:xfrm rot="16200000">
            <a:off x="4829364" y="4355177"/>
            <a:ext cx="485234" cy="36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arrotondato 20"/>
          <p:cNvSpPr/>
          <p:nvPr/>
        </p:nvSpPr>
        <p:spPr>
          <a:xfrm>
            <a:off x="3794926" y="3464434"/>
            <a:ext cx="2525029" cy="773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Particle level jet spectrum</a:t>
            </a:r>
            <a:endParaRPr lang="en-US" sz="2400" b="1" dirty="0"/>
          </a:p>
        </p:txBody>
      </p:sp>
      <p:pic>
        <p:nvPicPr>
          <p:cNvPr id="22" name="Immagine 21" descr="fullemcal.jpg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2925" r="4829" b="8066"/>
          <a:stretch/>
        </p:blipFill>
        <p:spPr>
          <a:xfrm flipH="1">
            <a:off x="6887122" y="2437774"/>
            <a:ext cx="1251303" cy="105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magine 24" descr="alic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35" y="1112234"/>
            <a:ext cx="1211702" cy="823532"/>
          </a:xfrm>
          <a:prstGeom prst="rect">
            <a:avLst/>
          </a:prstGeom>
        </p:spPr>
      </p:pic>
      <p:sp>
        <p:nvSpPr>
          <p:cNvPr id="30" name="Segnaposto piè di pagina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26" name="Freccia destra 25"/>
          <p:cNvSpPr/>
          <p:nvPr/>
        </p:nvSpPr>
        <p:spPr>
          <a:xfrm>
            <a:off x="2617343" y="5905102"/>
            <a:ext cx="485234" cy="36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/>
          <p:cNvSpPr/>
          <p:nvPr/>
        </p:nvSpPr>
        <p:spPr>
          <a:xfrm>
            <a:off x="5315149" y="680460"/>
            <a:ext cx="28611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Tracking</a:t>
            </a:r>
            <a:r>
              <a:rPr lang="en-US" sz="1400" dirty="0" smtClean="0"/>
              <a:t>: |</a:t>
            </a:r>
            <a:r>
              <a:rPr lang="en-US" sz="1400" dirty="0" err="1"/>
              <a:t>η</a:t>
            </a:r>
            <a:r>
              <a:rPr lang="en-US" sz="1400" dirty="0"/>
              <a:t>| &lt; 0.9, 0° &lt; </a:t>
            </a:r>
            <a:r>
              <a:rPr lang="en-US" sz="1400" dirty="0" err="1"/>
              <a:t>φ</a:t>
            </a:r>
            <a:r>
              <a:rPr lang="en-US" sz="1400" dirty="0"/>
              <a:t> &lt; 360° </a:t>
            </a:r>
            <a:endParaRPr lang="en-US" sz="1400" dirty="0" smtClean="0"/>
          </a:p>
          <a:p>
            <a:r>
              <a:rPr lang="en-US" sz="1400" b="1" dirty="0" smtClean="0"/>
              <a:t>TPC</a:t>
            </a:r>
            <a:r>
              <a:rPr lang="en-US" sz="1400" dirty="0"/>
              <a:t>: gas detector</a:t>
            </a:r>
          </a:p>
          <a:p>
            <a:r>
              <a:rPr lang="en-US" sz="1400" b="1" dirty="0"/>
              <a:t>ITS</a:t>
            </a:r>
            <a:r>
              <a:rPr lang="en-US" sz="1400" dirty="0"/>
              <a:t>: silicon detector</a:t>
            </a:r>
          </a:p>
        </p:txBody>
      </p:sp>
      <p:sp>
        <p:nvSpPr>
          <p:cNvPr id="5" name="Rettangolo 4"/>
          <p:cNvSpPr/>
          <p:nvPr/>
        </p:nvSpPr>
        <p:spPr>
          <a:xfrm>
            <a:off x="5315149" y="2437774"/>
            <a:ext cx="21976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EMCal</a:t>
            </a:r>
            <a:endParaRPr lang="en-US" sz="1400" b="1" dirty="0" smtClean="0"/>
          </a:p>
          <a:p>
            <a:r>
              <a:rPr lang="en-US" sz="1400" dirty="0" err="1" smtClean="0"/>
              <a:t>Pb</a:t>
            </a:r>
            <a:r>
              <a:rPr lang="en-US" sz="1400" dirty="0" smtClean="0"/>
              <a:t>‑</a:t>
            </a:r>
            <a:r>
              <a:rPr lang="en-US" sz="1400" dirty="0"/>
              <a:t>scintillator </a:t>
            </a:r>
            <a:endParaRPr lang="en-US" sz="1400" dirty="0" smtClean="0"/>
          </a:p>
          <a:p>
            <a:r>
              <a:rPr lang="en-US" sz="1400" dirty="0" smtClean="0"/>
              <a:t>sampling calorimeter</a:t>
            </a:r>
          </a:p>
          <a:p>
            <a:r>
              <a:rPr lang="en-US" sz="1400" dirty="0" smtClean="0"/>
              <a:t>|</a:t>
            </a:r>
            <a:r>
              <a:rPr lang="en-US" sz="1400" dirty="0" err="1"/>
              <a:t>η</a:t>
            </a:r>
            <a:r>
              <a:rPr lang="en-US" sz="1400" dirty="0"/>
              <a:t>| &lt; 0.7, 80° &lt; </a:t>
            </a:r>
            <a:r>
              <a:rPr lang="en-US" sz="1400" dirty="0" err="1"/>
              <a:t>φ</a:t>
            </a:r>
            <a:r>
              <a:rPr lang="en-US" sz="1400" dirty="0"/>
              <a:t> &lt; 180</a:t>
            </a:r>
            <a:r>
              <a:rPr lang="en-US" sz="1400" dirty="0" smtClean="0"/>
              <a:t>°</a:t>
            </a:r>
            <a:endParaRPr lang="en-US" sz="1400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7079402" y="4260828"/>
            <a:ext cx="1991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Centrality in </a:t>
            </a:r>
            <a:r>
              <a:rPr lang="en-US" sz="1400" dirty="0" err="1" smtClean="0"/>
              <a:t>Pb-Pb</a:t>
            </a:r>
            <a:r>
              <a:rPr lang="en-US" sz="1400" dirty="0" smtClean="0"/>
              <a:t> collisions determined using the </a:t>
            </a:r>
            <a:r>
              <a:rPr lang="en-US" sz="1400" b="1" dirty="0" smtClean="0"/>
              <a:t>V0</a:t>
            </a:r>
            <a:r>
              <a:rPr lang="en-US" sz="1400" dirty="0" smtClean="0"/>
              <a:t> detector: scintillator counters at forward rapidity</a:t>
            </a:r>
            <a:endParaRPr lang="en-US" sz="1400" dirty="0"/>
          </a:p>
        </p:txBody>
      </p:sp>
      <p:sp>
        <p:nvSpPr>
          <p:cNvPr id="24" name="Rettangolo 23"/>
          <p:cNvSpPr/>
          <p:nvPr/>
        </p:nvSpPr>
        <p:spPr>
          <a:xfrm>
            <a:off x="6488889" y="6382659"/>
            <a:ext cx="2681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RM</a:t>
            </a:r>
            <a:r>
              <a:rPr lang="en-US" b="1" baseline="-25000" dirty="0" err="1" smtClean="0"/>
              <a:t>comb</a:t>
            </a:r>
            <a:r>
              <a:rPr lang="en-US" b="1" dirty="0" smtClean="0"/>
              <a:t> = </a:t>
            </a:r>
            <a:r>
              <a:rPr lang="en-US" b="1" dirty="0" err="1" smtClean="0"/>
              <a:t>RM</a:t>
            </a:r>
            <a:r>
              <a:rPr lang="en-US" b="1" baseline="-25000" dirty="0" err="1" smtClean="0"/>
              <a:t>bkg</a:t>
            </a:r>
            <a:r>
              <a:rPr lang="en-US" b="1" baseline="-25000" dirty="0" smtClean="0"/>
              <a:t> </a:t>
            </a:r>
            <a:r>
              <a:rPr lang="en-US" b="1" dirty="0"/>
              <a:t>× </a:t>
            </a:r>
            <a:r>
              <a:rPr lang="en-US" b="1" dirty="0" err="1"/>
              <a:t>RM</a:t>
            </a:r>
            <a:r>
              <a:rPr lang="en-US" b="1" baseline="-25000" dirty="0" err="1"/>
              <a:t>det</a:t>
            </a:r>
            <a:endParaRPr lang="en-US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2386819" y="6277317"/>
            <a:ext cx="410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RM</a:t>
            </a:r>
            <a:r>
              <a:rPr lang="en-US" sz="1400" baseline="-25000" dirty="0" err="1" smtClean="0"/>
              <a:t>bkg</a:t>
            </a:r>
            <a:r>
              <a:rPr lang="en-US" sz="1400" dirty="0" smtClean="0"/>
              <a:t> = Background fluctuations response </a:t>
            </a:r>
            <a:r>
              <a:rPr lang="en-US" sz="1400" dirty="0"/>
              <a:t>m</a:t>
            </a:r>
            <a:r>
              <a:rPr lang="en-US" sz="1400" dirty="0" smtClean="0"/>
              <a:t>atrix</a:t>
            </a:r>
            <a:endParaRPr lang="en-US" sz="1400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2386819" y="6542163"/>
            <a:ext cx="3465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RM</a:t>
            </a:r>
            <a:r>
              <a:rPr lang="en-US" sz="1400" baseline="-25000" dirty="0" err="1" smtClean="0"/>
              <a:t>det</a:t>
            </a:r>
            <a:r>
              <a:rPr lang="en-US" sz="1400" dirty="0" smtClean="0"/>
              <a:t>  = Detector effects response </a:t>
            </a:r>
            <a:r>
              <a:rPr lang="en-US" sz="1400" dirty="0"/>
              <a:t>m</a:t>
            </a:r>
            <a:r>
              <a:rPr lang="en-US" sz="1400" dirty="0" smtClean="0"/>
              <a:t>atrix</a:t>
            </a:r>
            <a:endParaRPr lang="en-US" sz="1400" dirty="0"/>
          </a:p>
        </p:txBody>
      </p:sp>
      <p:sp>
        <p:nvSpPr>
          <p:cNvPr id="29" name="Freccia sinistra 28"/>
          <p:cNvSpPr/>
          <p:nvPr/>
        </p:nvSpPr>
        <p:spPr>
          <a:xfrm>
            <a:off x="7849190" y="1935766"/>
            <a:ext cx="1101640" cy="52518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9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/>
          <p:cNvSpPr/>
          <p:nvPr/>
        </p:nvSpPr>
        <p:spPr>
          <a:xfrm>
            <a:off x="369819" y="1245162"/>
            <a:ext cx="831698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Input to the </a:t>
            </a:r>
            <a:r>
              <a:rPr lang="en-US" sz="1900" dirty="0" smtClean="0">
                <a:solidFill>
                  <a:srgbClr val="000000"/>
                </a:solidFill>
              </a:rPr>
              <a:t>jet finder</a:t>
            </a:r>
            <a:endParaRPr lang="en-US" sz="19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900" i="1" dirty="0" err="1" smtClean="0">
                <a:solidFill>
                  <a:srgbClr val="000000"/>
                </a:solidFill>
              </a:rPr>
              <a:t>p</a:t>
            </a:r>
            <a:r>
              <a:rPr lang="en-US" sz="1900" baseline="-25000" dirty="0" err="1" smtClean="0">
                <a:solidFill>
                  <a:srgbClr val="000000"/>
                </a:solidFill>
              </a:rPr>
              <a:t>T</a:t>
            </a:r>
            <a:r>
              <a:rPr lang="en-US" sz="1900" dirty="0" smtClean="0">
                <a:solidFill>
                  <a:srgbClr val="000000"/>
                </a:solidFill>
              </a:rPr>
              <a:t> recombination scheme: constituents assumed </a:t>
            </a:r>
            <a:r>
              <a:rPr lang="en-US" sz="1900" dirty="0">
                <a:solidFill>
                  <a:srgbClr val="000000"/>
                </a:solidFill>
              </a:rPr>
              <a:t>to be massless</a:t>
            </a:r>
          </a:p>
          <a:p>
            <a:pPr marL="742950" lvl="1" indent="-285750">
              <a:buFont typeface="Arial"/>
              <a:buChar char="•"/>
            </a:pPr>
            <a:r>
              <a:rPr lang="en-US" sz="1900" b="1" dirty="0">
                <a:solidFill>
                  <a:srgbClr val="000000"/>
                </a:solidFill>
              </a:rPr>
              <a:t>Charged tracks </a:t>
            </a:r>
            <a:r>
              <a:rPr lang="en-US" sz="1900" dirty="0">
                <a:solidFill>
                  <a:srgbClr val="000000"/>
                </a:solidFill>
              </a:rPr>
              <a:t>with </a:t>
            </a:r>
            <a:r>
              <a:rPr lang="en-US" sz="1900" i="1" dirty="0" err="1">
                <a:solidFill>
                  <a:srgbClr val="000000"/>
                </a:solidFill>
              </a:rPr>
              <a:t>p</a:t>
            </a:r>
            <a:r>
              <a:rPr lang="en-US" sz="1900" baseline="-25000" dirty="0" err="1">
                <a:solidFill>
                  <a:srgbClr val="000000"/>
                </a:solidFill>
              </a:rPr>
              <a:t>T</a:t>
            </a:r>
            <a:r>
              <a:rPr lang="en-US" sz="1900" dirty="0">
                <a:solidFill>
                  <a:srgbClr val="000000"/>
                </a:solidFill>
              </a:rPr>
              <a:t> &gt; 150 MeV/</a:t>
            </a:r>
            <a:r>
              <a:rPr lang="en-US" sz="1900" i="1" dirty="0">
                <a:solidFill>
                  <a:srgbClr val="000000"/>
                </a:solidFill>
              </a:rPr>
              <a:t>c </a:t>
            </a:r>
            <a:endParaRPr lang="en-US" sz="1900" i="1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900" b="1" dirty="0" err="1" smtClean="0">
                <a:solidFill>
                  <a:srgbClr val="000000"/>
                </a:solidFill>
              </a:rPr>
              <a:t>EMCal</a:t>
            </a:r>
            <a:r>
              <a:rPr lang="en-US" sz="1900" b="1" dirty="0" smtClean="0">
                <a:solidFill>
                  <a:srgbClr val="000000"/>
                </a:solidFill>
              </a:rPr>
              <a:t> </a:t>
            </a:r>
            <a:r>
              <a:rPr lang="en-US" sz="1900" b="1" dirty="0">
                <a:solidFill>
                  <a:srgbClr val="000000"/>
                </a:solidFill>
              </a:rPr>
              <a:t>clusters </a:t>
            </a:r>
            <a:r>
              <a:rPr lang="en-US" sz="1900" dirty="0">
                <a:solidFill>
                  <a:srgbClr val="000000"/>
                </a:solidFill>
              </a:rPr>
              <a:t>with </a:t>
            </a:r>
            <a:r>
              <a:rPr lang="en-US" sz="1900" i="1" dirty="0">
                <a:solidFill>
                  <a:srgbClr val="000000"/>
                </a:solidFill>
              </a:rPr>
              <a:t>E</a:t>
            </a:r>
            <a:r>
              <a:rPr lang="en-US" sz="1900" baseline="-25000" dirty="0">
                <a:solidFill>
                  <a:srgbClr val="000000"/>
                </a:solidFill>
              </a:rPr>
              <a:t>T</a:t>
            </a:r>
            <a:r>
              <a:rPr lang="en-US" sz="1900" dirty="0">
                <a:solidFill>
                  <a:srgbClr val="000000"/>
                </a:solidFill>
              </a:rPr>
              <a:t> &gt; 300 MeV after </a:t>
            </a:r>
            <a:r>
              <a:rPr lang="en-US" sz="1900" dirty="0" smtClean="0">
                <a:solidFill>
                  <a:srgbClr val="000000"/>
                </a:solidFill>
              </a:rPr>
              <a:t>charged particle correction:</a:t>
            </a:r>
            <a:endParaRPr lang="en-US" sz="19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900" dirty="0" smtClean="0">
              <a:solidFill>
                <a:srgbClr val="000000"/>
              </a:solidFill>
            </a:endParaRPr>
          </a:p>
          <a:p>
            <a:pPr lvl="2"/>
            <a:r>
              <a:rPr lang="en-US" sz="19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1900" dirty="0" smtClean="0">
                <a:solidFill>
                  <a:srgbClr val="000000"/>
                </a:solidFill>
                <a:cs typeface="Times New Roman"/>
              </a:rPr>
              <a:t> = fraction of subtracted momentum = 100%</a:t>
            </a:r>
          </a:p>
          <a:p>
            <a:pPr lvl="2"/>
            <a:endParaRPr lang="en-US" sz="5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900" dirty="0" smtClean="0">
                <a:solidFill>
                  <a:srgbClr val="000000"/>
                </a:solidFill>
              </a:rPr>
              <a:t>Fiducial </a:t>
            </a:r>
            <a:r>
              <a:rPr lang="en-US" sz="1900" dirty="0">
                <a:solidFill>
                  <a:srgbClr val="000000"/>
                </a:solidFill>
              </a:rPr>
              <a:t>cut requires jet fully contained in the </a:t>
            </a:r>
            <a:r>
              <a:rPr lang="en-US" sz="1900" dirty="0" err="1">
                <a:solidFill>
                  <a:srgbClr val="000000"/>
                </a:solidFill>
              </a:rPr>
              <a:t>EMCal</a:t>
            </a:r>
            <a:r>
              <a:rPr lang="en-US" sz="1900" dirty="0">
                <a:solidFill>
                  <a:srgbClr val="000000"/>
                </a:solidFill>
              </a:rPr>
              <a:t> acceptance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3791016"/>
            <a:ext cx="3529296" cy="255762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Jet reconstruction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4</a:t>
            </a:fld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369818" y="3784127"/>
            <a:ext cx="4456181" cy="1217779"/>
          </a:xfrm>
          <a:prstGeom prst="rect">
            <a:avLst/>
          </a:prstGeom>
        </p:spPr>
        <p:txBody>
          <a:bodyPr wrap="square" lIns="108722" tIns="54361" rIns="108722" bIns="54361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Jet finding algorithm </a:t>
            </a:r>
            <a:r>
              <a:rPr lang="en-US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 working definition of jet which must be used consistently in phenomenological models and 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experiments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369818" y="5008479"/>
            <a:ext cx="5145611" cy="1525556"/>
          </a:xfrm>
          <a:prstGeom prst="rect">
            <a:avLst/>
          </a:prstGeom>
        </p:spPr>
        <p:txBody>
          <a:bodyPr wrap="square" lIns="108722" tIns="54361" rIns="108722" bIns="54361">
            <a:spAutoFit/>
          </a:bodyPr>
          <a:lstStyle/>
          <a:p>
            <a:r>
              <a:rPr lang="en-US" sz="2000" b="1" dirty="0"/>
              <a:t>Sequential recombination algorithms</a:t>
            </a:r>
          </a:p>
          <a:p>
            <a:pPr marL="407708" indent="-407708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nti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i="1" dirty="0" err="1">
                <a:solidFill>
                  <a:srgbClr val="000000"/>
                </a:solidFill>
              </a:rPr>
              <a:t>k</a:t>
            </a:r>
            <a:r>
              <a:rPr lang="en-US" baseline="-25000" dirty="0" err="1">
                <a:solidFill>
                  <a:srgbClr val="000000"/>
                </a:solidFill>
              </a:rPr>
              <a:t>T</a:t>
            </a:r>
            <a:r>
              <a:rPr lang="en-US" dirty="0">
                <a:solidFill>
                  <a:srgbClr val="000000"/>
                </a:solidFill>
              </a:rPr>
              <a:t> (stable area, signal jets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407708" indent="-407708">
              <a:buFont typeface="Arial"/>
              <a:buChar char="•"/>
            </a:pPr>
            <a:r>
              <a:rPr lang="en-US" i="1" dirty="0" err="1" smtClean="0">
                <a:solidFill>
                  <a:srgbClr val="000000"/>
                </a:solidFill>
              </a:rPr>
              <a:t>k</a:t>
            </a:r>
            <a:r>
              <a:rPr lang="en-US" baseline="-25000" dirty="0" err="1" smtClean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(background)</a:t>
            </a:r>
          </a:p>
          <a:p>
            <a:pPr marL="407708" indent="-407708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Infrared-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Collinear-Safe</a:t>
            </a:r>
            <a:endParaRPr lang="en-US" dirty="0">
              <a:solidFill>
                <a:srgbClr val="000000"/>
              </a:solidFill>
            </a:endParaRPr>
          </a:p>
          <a:p>
            <a:pPr marL="407708" indent="-407708"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FastJet</a:t>
            </a:r>
            <a:r>
              <a:rPr lang="en-US" baseline="30000" dirty="0">
                <a:solidFill>
                  <a:srgbClr val="000000"/>
                </a:solidFill>
              </a:rPr>
              <a:t>[1]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6684"/>
              </p:ext>
            </p:extLst>
          </p:nvPr>
        </p:nvGraphicFramePr>
        <p:xfrm>
          <a:off x="1314450" y="2526297"/>
          <a:ext cx="4968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Equation" r:id="rId4" imgW="2413000" imgH="279400" progId="Equation.3">
                  <p:embed/>
                </p:oleObj>
              </mc:Choice>
              <mc:Fallback>
                <p:oleObj name="Equation" r:id="rId4" imgW="2413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4450" y="2526297"/>
                        <a:ext cx="496887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3429000" y="6425051"/>
            <a:ext cx="2998349" cy="432949"/>
          </a:xfrm>
          <a:prstGeom prst="rect">
            <a:avLst/>
          </a:prstGeom>
          <a:noFill/>
        </p:spPr>
        <p:txBody>
          <a:bodyPr wrap="square" lIns="108722" tIns="54361" rIns="108722" bIns="54361" rtlCol="0">
            <a:spAutoFit/>
          </a:bodyPr>
          <a:lstStyle/>
          <a:p>
            <a:r>
              <a:rPr lang="en-US" sz="1050" baseline="30000" dirty="0"/>
              <a:t>[1]</a:t>
            </a:r>
            <a:r>
              <a:rPr lang="en-US" sz="1050" dirty="0"/>
              <a:t>M. </a:t>
            </a:r>
            <a:r>
              <a:rPr lang="en-US" sz="1050" dirty="0" err="1"/>
              <a:t>Cacciari</a:t>
            </a:r>
            <a:r>
              <a:rPr lang="en-US" sz="1050" dirty="0"/>
              <a:t>, G.P. Salam and G. </a:t>
            </a:r>
            <a:r>
              <a:rPr lang="en-US" sz="1050" dirty="0" err="1"/>
              <a:t>Soyez</a:t>
            </a:r>
            <a:endParaRPr lang="en-US" sz="1050" dirty="0"/>
          </a:p>
          <a:p>
            <a:r>
              <a:rPr lang="en-US" sz="1050" dirty="0" err="1"/>
              <a:t>Eur.Phys.J</a:t>
            </a:r>
            <a:r>
              <a:rPr lang="en-US" sz="1050" dirty="0"/>
              <a:t>. C72 (2012) 1896 [arXiv:1111.6097]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6409691" y="6434252"/>
            <a:ext cx="26817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baseline="30000" dirty="0" smtClean="0"/>
              <a:t>[2]</a:t>
            </a:r>
            <a:r>
              <a:rPr lang="it-IT" sz="1050" dirty="0" smtClean="0"/>
              <a:t>M</a:t>
            </a:r>
            <a:r>
              <a:rPr lang="it-IT" sz="1050" dirty="0"/>
              <a:t>. Cacciari, G. P. Salam and G. </a:t>
            </a:r>
            <a:r>
              <a:rPr lang="it-IT" sz="1050" dirty="0" err="1"/>
              <a:t>Soyez</a:t>
            </a:r>
            <a:r>
              <a:rPr lang="it-IT" sz="1050" dirty="0"/>
              <a:t>, </a:t>
            </a:r>
            <a:endParaRPr lang="it-IT" sz="1050" dirty="0" smtClean="0"/>
          </a:p>
          <a:p>
            <a:r>
              <a:rPr lang="it-IT" sz="1050" dirty="0" smtClean="0"/>
              <a:t>JHEP </a:t>
            </a:r>
            <a:r>
              <a:rPr lang="it-IT" sz="1050" dirty="0"/>
              <a:t>0804 (2008) </a:t>
            </a:r>
            <a:r>
              <a:rPr lang="it-IT" sz="1050" dirty="0" smtClean="0"/>
              <a:t>063 </a:t>
            </a:r>
            <a:r>
              <a:rPr lang="en-US" sz="1050" dirty="0" smtClean="0"/>
              <a:t>[arXiv</a:t>
            </a:r>
            <a:r>
              <a:rPr lang="en-US" sz="1050" dirty="0"/>
              <a:t>:</a:t>
            </a:r>
            <a:r>
              <a:rPr lang="en-US" sz="1050" dirty="0" smtClean="0"/>
              <a:t>0802.1189]</a:t>
            </a:r>
            <a:endParaRPr lang="en-US" sz="105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797524" y="4133334"/>
            <a:ext cx="341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[2]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8127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7" y="1228520"/>
            <a:ext cx="5543847" cy="528963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Average background density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15850" y="1546568"/>
            <a:ext cx="3696183" cy="49715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Event-by-event </a:t>
            </a:r>
            <a:r>
              <a:rPr lang="en-US" sz="2000" b="1" dirty="0" smtClean="0">
                <a:solidFill>
                  <a:srgbClr val="000090"/>
                </a:solidFill>
              </a:rPr>
              <a:t>charged background density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2100" dirty="0"/>
              <a:t>Median approach reduces bias from signal </a:t>
            </a:r>
            <a:r>
              <a:rPr lang="en-US" sz="2100" dirty="0" smtClean="0"/>
              <a:t>jets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Scaled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to account for neutral energy: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100" dirty="0"/>
              <a:t>Background </a:t>
            </a:r>
            <a:r>
              <a:rPr lang="en-US" sz="2100" dirty="0" smtClean="0"/>
              <a:t>density in most central events:</a:t>
            </a:r>
          </a:p>
          <a:p>
            <a:pPr marL="274320" lvl="1" indent="0">
              <a:buNone/>
            </a:pPr>
            <a:r>
              <a:rPr lang="en-US" sz="2100" dirty="0" smtClean="0"/>
              <a:t>~ 200 </a:t>
            </a:r>
            <a:r>
              <a:rPr lang="en-US" sz="2100" dirty="0" err="1"/>
              <a:t>GeV</a:t>
            </a:r>
            <a:r>
              <a:rPr lang="en-US" sz="2100" dirty="0"/>
              <a:t>/</a:t>
            </a:r>
            <a:r>
              <a:rPr lang="en-US" sz="2100" i="1" dirty="0"/>
              <a:t>c</a:t>
            </a:r>
            <a:r>
              <a:rPr lang="en-US" sz="2100" dirty="0"/>
              <a:t> </a:t>
            </a:r>
            <a:r>
              <a:rPr lang="en-US" sz="2100" dirty="0" smtClean="0"/>
              <a:t>per unit area </a:t>
            </a:r>
          </a:p>
          <a:p>
            <a:pPr marL="274320" lvl="1" indent="0">
              <a:buNone/>
            </a:pPr>
            <a:r>
              <a:rPr lang="en-US" sz="2100" dirty="0" smtClean="0">
                <a:sym typeface="Wingdings"/>
              </a:rPr>
              <a:t>~ 25 </a:t>
            </a:r>
            <a:r>
              <a:rPr lang="en-US" sz="2100" dirty="0" err="1">
                <a:sym typeface="Wingdings"/>
              </a:rPr>
              <a:t>GeV</a:t>
            </a:r>
            <a:r>
              <a:rPr lang="en-US" sz="2100" dirty="0">
                <a:sym typeface="Wingdings"/>
              </a:rPr>
              <a:t>/</a:t>
            </a:r>
            <a:r>
              <a:rPr lang="en-US" sz="2100" i="1" dirty="0">
                <a:sym typeface="Wingdings"/>
              </a:rPr>
              <a:t>c</a:t>
            </a:r>
            <a:r>
              <a:rPr lang="en-US" sz="2100" dirty="0">
                <a:sym typeface="Wingdings"/>
              </a:rPr>
              <a:t> for </a:t>
            </a:r>
            <a:r>
              <a:rPr lang="en-US" sz="2100" dirty="0" smtClean="0">
                <a:sym typeface="Wingdings"/>
              </a:rPr>
              <a:t>an </a:t>
            </a:r>
            <a:r>
              <a:rPr lang="en-US" sz="2100" i="1" dirty="0">
                <a:sym typeface="Wingdings"/>
              </a:rPr>
              <a:t>R</a:t>
            </a:r>
            <a:r>
              <a:rPr lang="en-US" sz="2100" dirty="0">
                <a:sym typeface="Wingdings"/>
              </a:rPr>
              <a:t> = 0.2 jet</a:t>
            </a:r>
            <a:r>
              <a:rPr lang="en-US" sz="2100" dirty="0" smtClean="0">
                <a:sym typeface="Wingdings"/>
              </a:rPr>
              <a:t>!</a:t>
            </a:r>
            <a:endParaRPr lang="en-US" sz="210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Gruppo 13"/>
          <p:cNvGrpSpPr/>
          <p:nvPr/>
        </p:nvGrpSpPr>
        <p:grpSpPr>
          <a:xfrm>
            <a:off x="5959341" y="4546586"/>
            <a:ext cx="2230815" cy="488914"/>
            <a:chOff x="1591281" y="5775966"/>
            <a:chExt cx="2230815" cy="488914"/>
          </a:xfrm>
        </p:grpSpPr>
        <p:graphicFrame>
          <p:nvGraphicFramePr>
            <p:cNvPr id="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8668061"/>
                </p:ext>
              </p:extLst>
            </p:nvPr>
          </p:nvGraphicFramePr>
          <p:xfrm>
            <a:off x="1607065" y="5804505"/>
            <a:ext cx="2208212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1" name="Equation" r:id="rId4" imgW="1219200" imgH="254000" progId="Equation.3">
                    <p:embed/>
                  </p:oleObj>
                </mc:Choice>
                <mc:Fallback>
                  <p:oleObj name="Equation" r:id="rId4" imgW="12192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07065" y="5804505"/>
                          <a:ext cx="2208212" cy="4603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ttangolo 9"/>
            <p:cNvSpPr/>
            <p:nvPr/>
          </p:nvSpPr>
          <p:spPr>
            <a:xfrm>
              <a:off x="1591281" y="5780804"/>
              <a:ext cx="646340" cy="48381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2426306" y="5775966"/>
              <a:ext cx="561217" cy="483810"/>
            </a:xfrm>
            <a:prstGeom prst="rect">
              <a:avLst/>
            </a:prstGeom>
            <a:noFill/>
            <a:ln w="28575" cmpd="sng">
              <a:solidFill>
                <a:srgbClr val="FF71B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3081640" y="5775966"/>
              <a:ext cx="740456" cy="48381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5848350" y="2233613"/>
            <a:ext cx="2690813" cy="850900"/>
            <a:chOff x="4724537" y="5270634"/>
            <a:chExt cx="2690813" cy="850900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1475993"/>
                </p:ext>
              </p:extLst>
            </p:nvPr>
          </p:nvGraphicFramePr>
          <p:xfrm>
            <a:off x="4724537" y="5270634"/>
            <a:ext cx="2690813" cy="850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2" name="Equation" r:id="rId6" imgW="1485900" imgH="469900" progId="Equation.3">
                    <p:embed/>
                  </p:oleObj>
                </mc:Choice>
                <mc:Fallback>
                  <p:oleObj name="Equation" r:id="rId6" imgW="14859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724537" y="5270634"/>
                          <a:ext cx="2690813" cy="8509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ttangolo 14"/>
            <p:cNvSpPr/>
            <p:nvPr/>
          </p:nvSpPr>
          <p:spPr>
            <a:xfrm>
              <a:off x="4757118" y="5465427"/>
              <a:ext cx="740456" cy="483810"/>
            </a:xfrm>
            <a:prstGeom prst="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97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Detector level jet spectra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6</a:t>
            </a:fld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8" y="1371486"/>
            <a:ext cx="4450164" cy="429319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187" y="1371487"/>
            <a:ext cx="4450163" cy="4293191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497003" y="1235958"/>
            <a:ext cx="349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Average background </a:t>
            </a:r>
            <a:r>
              <a:rPr lang="en-US" dirty="0"/>
              <a:t>subtracted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78559" y="5628468"/>
            <a:ext cx="5595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Charged </a:t>
            </a:r>
            <a:r>
              <a:rPr lang="en-US" dirty="0"/>
              <a:t>leading hadron </a:t>
            </a:r>
            <a:r>
              <a:rPr lang="en-US" i="1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5 </a:t>
            </a:r>
            <a:r>
              <a:rPr lang="en-US" dirty="0" err="1"/>
              <a:t>GeV</a:t>
            </a:r>
            <a:r>
              <a:rPr lang="en-US" dirty="0"/>
              <a:t>/</a:t>
            </a:r>
            <a:r>
              <a:rPr lang="en-US" i="1" dirty="0"/>
              <a:t>c</a:t>
            </a:r>
            <a:r>
              <a:rPr lang="en-US" dirty="0"/>
              <a:t> (full symbols)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Suppress combinatorial background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Bias </a:t>
            </a:r>
            <a:r>
              <a:rPr lang="en-US" dirty="0"/>
              <a:t>towards harder fragmentation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773605" y="5628468"/>
            <a:ext cx="3044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Comparison with inclusive jet sample (open symbols)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062083" y="3022188"/>
            <a:ext cx="9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0-10%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346269" y="3043918"/>
            <a:ext cx="10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10-30%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7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7" y="1373446"/>
            <a:ext cx="5050813" cy="485483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fluctuations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91534" y="1551605"/>
            <a:ext cx="3643737" cy="4667871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density fluctuates within event</a:t>
            </a:r>
          </a:p>
          <a:p>
            <a:pPr lvl="1"/>
            <a:r>
              <a:rPr lang="en-US" dirty="0" smtClean="0"/>
              <a:t>Smears jet momentum</a:t>
            </a:r>
          </a:p>
          <a:p>
            <a:r>
              <a:rPr lang="en-US" dirty="0" smtClean="0"/>
              <a:t>Fluctuation</a:t>
            </a:r>
            <a:r>
              <a:rPr lang="en-US" dirty="0"/>
              <a:t> </a:t>
            </a:r>
            <a:r>
              <a:rPr lang="en-US" dirty="0" smtClean="0"/>
              <a:t>size characterized by </a:t>
            </a:r>
            <a:r>
              <a:rPr lang="en-US" dirty="0" err="1" smtClean="0"/>
              <a:t>δ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Asymmetric distribution</a:t>
            </a:r>
          </a:p>
          <a:p>
            <a:pPr lvl="1"/>
            <a:r>
              <a:rPr lang="en-US" dirty="0" smtClean="0"/>
              <a:t>LHS: Gaussian-like dominated by soft particle production</a:t>
            </a:r>
          </a:p>
          <a:p>
            <a:pPr lvl="1"/>
            <a:r>
              <a:rPr lang="en-US" dirty="0" smtClean="0"/>
              <a:t>RHS: tail due to hard particles (jets overlap!)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881317"/>
              </p:ext>
            </p:extLst>
          </p:nvPr>
        </p:nvGraphicFramePr>
        <p:xfrm>
          <a:off x="5546725" y="3540125"/>
          <a:ext cx="28670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4" imgW="1625600" imgH="279400" progId="Equation.3">
                  <p:embed/>
                </p:oleObj>
              </mc:Choice>
              <mc:Fallback>
                <p:oleObj name="Equation" r:id="rId4" imgW="1625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6725" y="3540125"/>
                        <a:ext cx="2867025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989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2" y="1678533"/>
            <a:ext cx="3903951" cy="375247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53" y="1678533"/>
            <a:ext cx="3903951" cy="375247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Jet momentum resolution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8</a:t>
            </a:fld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2053370" y="1323944"/>
            <a:ext cx="9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0-10%</a:t>
            </a:r>
            <a:endParaRPr lang="en-US" sz="2000" b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6337556" y="1345674"/>
            <a:ext cx="106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10-30%</a:t>
            </a:r>
            <a:endParaRPr lang="en-US" sz="2000" b="1" dirty="0"/>
          </a:p>
        </p:txBody>
      </p:sp>
      <p:sp>
        <p:nvSpPr>
          <p:cNvPr id="11" name="Rettangolo 10"/>
          <p:cNvSpPr/>
          <p:nvPr/>
        </p:nvSpPr>
        <p:spPr>
          <a:xfrm>
            <a:off x="4625257" y="5690679"/>
            <a:ext cx="44172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Detector </a:t>
            </a:r>
            <a:r>
              <a:rPr lang="en-US" b="1" dirty="0" smtClean="0">
                <a:solidFill>
                  <a:srgbClr val="0000FF"/>
                </a:solidFill>
              </a:rPr>
              <a:t>effects</a:t>
            </a:r>
            <a:endParaRPr lang="en-US" dirty="0">
              <a:solidFill>
                <a:srgbClr val="292934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</a:rPr>
              <a:t>~ </a:t>
            </a:r>
            <a:r>
              <a:rPr lang="en-US" dirty="0">
                <a:solidFill>
                  <a:srgbClr val="292934"/>
                </a:solidFill>
              </a:rPr>
              <a:t>independent of centrality and </a:t>
            </a:r>
            <a:r>
              <a:rPr lang="en-US" i="1" dirty="0" err="1" smtClean="0">
                <a:solidFill>
                  <a:srgbClr val="292934"/>
                </a:solidFill>
              </a:rPr>
              <a:t>p</a:t>
            </a:r>
            <a:r>
              <a:rPr lang="en-US" baseline="-25000" dirty="0" err="1" smtClean="0">
                <a:solidFill>
                  <a:srgbClr val="292934"/>
                </a:solidFill>
              </a:rPr>
              <a:t>T</a:t>
            </a:r>
            <a:endParaRPr lang="en-US" dirty="0">
              <a:solidFill>
                <a:srgbClr val="292934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dominate </a:t>
            </a:r>
            <a:r>
              <a:rPr lang="en-US" dirty="0"/>
              <a:t>for </a:t>
            </a:r>
            <a:r>
              <a:rPr lang="en-US" i="1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&gt; 30 </a:t>
            </a:r>
            <a:r>
              <a:rPr lang="en-US" dirty="0" err="1"/>
              <a:t>GeV</a:t>
            </a:r>
            <a:r>
              <a:rPr lang="en-US" dirty="0"/>
              <a:t>/</a:t>
            </a:r>
            <a:r>
              <a:rPr lang="en-US" i="1" dirty="0"/>
              <a:t>c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208044" y="5690679"/>
            <a:ext cx="44172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Background </a:t>
            </a:r>
            <a:r>
              <a:rPr lang="en-US" b="1" dirty="0" smtClean="0">
                <a:solidFill>
                  <a:srgbClr val="FF0000"/>
                </a:solidFill>
              </a:rPr>
              <a:t>fluctuations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smaller </a:t>
            </a:r>
            <a:r>
              <a:rPr lang="en-US" dirty="0"/>
              <a:t>for 10-30% </a:t>
            </a:r>
            <a:r>
              <a:rPr lang="en-US" dirty="0" smtClean="0"/>
              <a:t>centrality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dominate </a:t>
            </a:r>
            <a:r>
              <a:rPr lang="en-US" dirty="0"/>
              <a:t>for </a:t>
            </a:r>
            <a:r>
              <a:rPr lang="en-US" i="1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&lt; 30 </a:t>
            </a:r>
            <a:r>
              <a:rPr lang="en-US" dirty="0" err="1"/>
              <a:t>GeV</a:t>
            </a:r>
            <a:r>
              <a:rPr lang="en-US" dirty="0"/>
              <a:t>/</a:t>
            </a:r>
            <a:r>
              <a:rPr lang="en-US" i="1" dirty="0"/>
              <a:t>c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1572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7" y="1371539"/>
            <a:ext cx="4970514" cy="476888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Jet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spectra in </a:t>
            </a:r>
            <a:r>
              <a:rPr lang="en-US" dirty="0" err="1" smtClean="0"/>
              <a:t>Pb-Pb</a:t>
            </a:r>
            <a:r>
              <a:rPr lang="en-US" dirty="0" smtClean="0"/>
              <a:t> collisions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7688" y="1371539"/>
            <a:ext cx="3840658" cy="5090693"/>
          </a:xfrm>
        </p:spPr>
        <p:txBody>
          <a:bodyPr>
            <a:normAutofit/>
          </a:bodyPr>
          <a:lstStyle/>
          <a:p>
            <a:r>
              <a:rPr lang="en-US" dirty="0" smtClean="0"/>
              <a:t>Two centrality classes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0-10%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10-30%</a:t>
            </a:r>
          </a:p>
          <a:p>
            <a:r>
              <a:rPr lang="en-US" b="1" dirty="0" err="1" smtClean="0"/>
              <a:t>pp</a:t>
            </a:r>
            <a:r>
              <a:rPr lang="en-US" b="1" dirty="0" smtClean="0"/>
              <a:t> </a:t>
            </a:r>
            <a:r>
              <a:rPr lang="en-US" dirty="0" smtClean="0"/>
              <a:t>measurement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Background subtracted</a:t>
            </a:r>
          </a:p>
          <a:p>
            <a:r>
              <a:rPr lang="en-US" dirty="0" smtClean="0"/>
              <a:t>Corrections applied for both detector effects and background fluctuations through unfolding</a:t>
            </a:r>
          </a:p>
          <a:p>
            <a:r>
              <a:rPr lang="en-US" dirty="0" smtClean="0"/>
              <a:t>Unfolding methods</a:t>
            </a:r>
          </a:p>
          <a:p>
            <a:pPr lvl="1"/>
            <a:r>
              <a:rPr lang="en-US" dirty="0" err="1" smtClean="0"/>
              <a:t>Pb-Pb</a:t>
            </a:r>
            <a:r>
              <a:rPr lang="en-US" dirty="0" smtClean="0"/>
              <a:t>: SVD, Bayesian, </a:t>
            </a:r>
            <a:r>
              <a:rPr lang="en-US" dirty="0" smtClean="0">
                <a:latin typeface="Times New Roman"/>
                <a:cs typeface="Times New Roman"/>
              </a:rPr>
              <a:t>χ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err="1" smtClean="0"/>
              <a:t>pp</a:t>
            </a:r>
            <a:r>
              <a:rPr lang="en-US" dirty="0" smtClean="0"/>
              <a:t>: bin-by-bin correction, Bayesian</a:t>
            </a:r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Aiola – Jet measurements in Pb-Pb - Quark Matter 2014 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841EA-CC2B-304F-BD6F-6711A87F13E1}" type="slidenum">
              <a:rPr lang="en-US" smtClean="0"/>
              <a:t>9</a:t>
            </a:fld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>
            <a:off x="2851218" y="6513285"/>
            <a:ext cx="616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aseline="30000" dirty="0"/>
              <a:t>[1</a:t>
            </a:r>
            <a:r>
              <a:rPr lang="en-US" sz="1400" baseline="30000" dirty="0" smtClean="0"/>
              <a:t>] </a:t>
            </a:r>
            <a:r>
              <a:rPr lang="en-US" sz="1400" dirty="0" smtClean="0"/>
              <a:t>The ALICE Collaboration, Physics Letters B, 722 (2013) 262 (</a:t>
            </a:r>
            <a:r>
              <a:rPr lang="en-US" sz="1400" dirty="0" smtClean="0">
                <a:hlinkClick r:id="rId3"/>
              </a:rPr>
              <a:t>link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823024" y="270819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2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iarezza">
  <a:themeElements>
    <a:clrScheme name="Chiarezza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hiarezz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Chiarezza.thmx</Template>
  <TotalTime>5084</TotalTime>
  <Words>2015</Words>
  <Application>Microsoft Macintosh PowerPoint</Application>
  <PresentationFormat>Presentazione su schermo (4:3)</PresentationFormat>
  <Paragraphs>317</Paragraphs>
  <Slides>27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29" baseType="lpstr">
      <vt:lpstr>Chiarezza</vt:lpstr>
      <vt:lpstr>Equation</vt:lpstr>
      <vt:lpstr>Measurement of jets in  Pb-Pb collisions with ALICE</vt:lpstr>
      <vt:lpstr>Jets in heavy-ion collisions</vt:lpstr>
      <vt:lpstr>Analysis overview</vt:lpstr>
      <vt:lpstr>Jet reconstruction</vt:lpstr>
      <vt:lpstr>Average background density</vt:lpstr>
      <vt:lpstr>Detector level jet spectra</vt:lpstr>
      <vt:lpstr>Background fluctuations</vt:lpstr>
      <vt:lpstr>Jet momentum resolution</vt:lpstr>
      <vt:lpstr>Jet pT spectra in Pb-Pb collisions</vt:lpstr>
      <vt:lpstr>Nuclear modification factor in Pb-Pb collisions</vt:lpstr>
      <vt:lpstr>Jet pT spectra in p-Pb collisions</vt:lpstr>
      <vt:lpstr>Comparison with theoretical models</vt:lpstr>
      <vt:lpstr>Comparison with CMS</vt:lpstr>
      <vt:lpstr>Event plane dependence of jets</vt:lpstr>
      <vt:lpstr>Conclusions and outlook</vt:lpstr>
      <vt:lpstr>Backup slides</vt:lpstr>
      <vt:lpstr>Jet cross section in pp collisions</vt:lpstr>
      <vt:lpstr>Effect of the leading hadron bias</vt:lpstr>
      <vt:lpstr>Background fluctuations - Embedding</vt:lpstr>
      <vt:lpstr>Detector effects</vt:lpstr>
      <vt:lpstr>Unfolding</vt:lpstr>
      <vt:lpstr>List of systematic uncertainties</vt:lpstr>
      <vt:lpstr>Average background</vt:lpstr>
      <vt:lpstr>Charged jet RCP</vt:lpstr>
      <vt:lpstr>Charged particle RAA</vt:lpstr>
      <vt:lpstr>Charged jet RpPb</vt:lpstr>
      <vt:lpstr>Charged particle RpPb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of jets in pp and Pb-Pb collisions with ALICE</dc:title>
  <dc:creator>Salvatore Aiola</dc:creator>
  <cp:lastModifiedBy>Salvatore Aiola</cp:lastModifiedBy>
  <cp:revision>150</cp:revision>
  <dcterms:created xsi:type="dcterms:W3CDTF">2014-05-08T15:22:59Z</dcterms:created>
  <dcterms:modified xsi:type="dcterms:W3CDTF">2014-05-19T22:00:25Z</dcterms:modified>
</cp:coreProperties>
</file>